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287" r:id="rId3"/>
    <p:sldId id="286" r:id="rId4"/>
    <p:sldId id="292" r:id="rId5"/>
    <p:sldId id="290" r:id="rId6"/>
    <p:sldId id="289" r:id="rId7"/>
    <p:sldId id="291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43" r:id="rId27"/>
    <p:sldId id="344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4" r:id="rId41"/>
    <p:sldId id="323" r:id="rId42"/>
    <p:sldId id="325" r:id="rId43"/>
    <p:sldId id="326" r:id="rId44"/>
    <p:sldId id="327" r:id="rId45"/>
    <p:sldId id="329" r:id="rId46"/>
    <p:sldId id="330" r:id="rId47"/>
    <p:sldId id="332" r:id="rId48"/>
    <p:sldId id="333" r:id="rId49"/>
    <p:sldId id="328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5" r:id="rId59"/>
    <p:sldId id="346" r:id="rId60"/>
    <p:sldId id="347" r:id="rId61"/>
    <p:sldId id="348" r:id="rId62"/>
    <p:sldId id="349" r:id="rId63"/>
    <p:sldId id="350" r:id="rId64"/>
    <p:sldId id="342" r:id="rId65"/>
    <p:sldId id="351" r:id="rId66"/>
    <p:sldId id="352" r:id="rId67"/>
    <p:sldId id="353" r:id="rId68"/>
    <p:sldId id="354" r:id="rId69"/>
    <p:sldId id="355" r:id="rId70"/>
    <p:sldId id="356" r:id="rId71"/>
    <p:sldId id="357" r:id="rId72"/>
    <p:sldId id="358" r:id="rId73"/>
    <p:sldId id="359" r:id="rId7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76"/>
    </p:embeddedFont>
    <p:embeddedFont>
      <p:font typeface="Dosis ExtraLight" panose="020B0604020202020204" charset="0"/>
      <p:regular r:id="rId77"/>
      <p:bold r:id="rId78"/>
    </p:embeddedFont>
    <p:embeddedFont>
      <p:font typeface="Titillium Web Light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A13CB7-FD7D-44A0-9251-404815F3AFED}">
  <a:tblStyle styleId="{A5A13CB7-FD7D-44A0-9251-404815F3AF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4" name="Google Shape;383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1890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658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268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14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88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964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341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117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72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51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7" name="Google Shape;384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8" name="Google Shape;384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3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03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48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1887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259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431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303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470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746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393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893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8" name="Google Shape;383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9" name="Google Shape;383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487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735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6009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525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021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3359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13325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237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7195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984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876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3310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513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5332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7530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74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7473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3242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20576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3226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6575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928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4577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1639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055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6952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136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8675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0746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0560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1030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1891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671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094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1225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2497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32148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27198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029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80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1684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715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7769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915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8168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1696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3580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89282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2072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083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494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93" name="Google Shape;93;p2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2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213" name="Google Shape;213;p2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2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423" name="Google Shape;423;p2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526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529" name="Google Shape;529;p3"/>
          <p:cNvGrpSpPr/>
          <p:nvPr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30" name="Google Shape;530;p3"/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0" name="Google Shape;610;p3"/>
          <p:cNvGrpSpPr/>
          <p:nvPr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11" name="Google Shape;611;p3"/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"/>
          <p:cNvGrpSpPr/>
          <p:nvPr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31" name="Google Shape;731;p3"/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"/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"/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"/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"/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"/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"/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"/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"/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"/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"/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"/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"/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"/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"/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"/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"/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"/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"/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"/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"/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"/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"/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"/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"/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3"/>
          <p:cNvGrpSpPr/>
          <p:nvPr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41" name="Google Shape;941;p3"/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"/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"/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"/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"/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"/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"/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"/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"/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"/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"/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"/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"/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"/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"/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"/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"/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"/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"/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"/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"/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"/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"/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"/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"/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"/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"/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"/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"/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"/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"/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"/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"/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"/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"/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"/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"/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"/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"/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"/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"/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"/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"/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"/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"/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"/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"/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"/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"/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"/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"/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"/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"/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"/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"/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"/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"/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"/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"/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"/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"/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"/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"/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"/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"/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"/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"/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"/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"/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"/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"/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"/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"/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"/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"/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"/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"/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"/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"/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"/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"/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"/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"/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"/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"/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"/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"/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"/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"/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"/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"/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"/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"/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"/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"/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"/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"/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"/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"/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"/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"/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6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6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4" name="Google Shape;1844;p6"/>
          <p:cNvSpPr txBox="1">
            <a:spLocks noGrp="1"/>
          </p:cNvSpPr>
          <p:nvPr>
            <p:ph type="body" idx="2"/>
          </p:nvPr>
        </p:nvSpPr>
        <p:spPr>
          <a:xfrm>
            <a:off x="4156071" y="1762650"/>
            <a:ext cx="3242400" cy="30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45" name="Google Shape;1845;p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46" name="Google Shape;1846;p6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1847" name="Google Shape;1847;p6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6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6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6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6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6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6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6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6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6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6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6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6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6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6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6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6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6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6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6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6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1904;p6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1905" name="Google Shape;1905;p6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6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6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6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6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6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6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6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6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6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6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6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6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6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6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6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6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6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6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1968" name="Google Shape;1968;p6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6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6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6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6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6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6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6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6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6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6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6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6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6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6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6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6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6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6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6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6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6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6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6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6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6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6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6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6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6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6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6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6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6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6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6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6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6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6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6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6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6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6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6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6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6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6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6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6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6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6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6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6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6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9" name="Google Shape;2069;p6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2070" name="Google Shape;2070;p6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1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6" name="Google Shape;2956;p10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957" name="Google Shape;2957;p10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0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0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0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0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0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0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0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0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0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0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0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0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0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0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0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0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4" name="Google Shape;3014;p10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015" name="Google Shape;3015;p10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0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0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0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0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0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0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0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0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0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0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0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0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0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0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0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0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0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0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0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0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0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0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0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0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0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0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0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0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0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0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0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0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0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0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0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0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0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0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0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0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0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0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0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0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0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0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0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0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0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0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0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0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0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0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0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0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0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0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0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0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0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77" name="Google Shape;3077;p10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078" name="Google Shape;3078;p10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0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0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0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0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0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0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0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0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0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0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0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0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0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0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0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0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0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0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0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0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0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0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0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0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0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0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0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0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0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0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0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0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0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0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0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0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0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0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0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0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0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0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0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0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0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0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0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0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0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0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0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0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0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0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0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0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0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0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0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0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0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0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0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0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0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0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0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0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0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0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0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0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0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0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0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0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0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0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0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0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0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0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0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0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0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0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0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0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0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0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0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0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0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0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0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0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0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0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0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0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9" name="Google Shape;3179;p10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180" name="Google Shape;3180;p10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0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0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0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0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0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0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0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0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0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0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0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0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0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0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0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0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0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0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0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0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0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0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0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0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0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0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0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0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0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0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0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0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0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0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0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0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0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0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0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0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0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0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0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0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0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0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0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0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0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Dosis ExtraLight"/>
              <a:buNone/>
              <a:defRPr sz="36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200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6" name="Google Shape;3836;p13"/>
          <p:cNvSpPr txBox="1">
            <a:spLocks noGrp="1"/>
          </p:cNvSpPr>
          <p:nvPr>
            <p:ph type="ctrTitle"/>
          </p:nvPr>
        </p:nvSpPr>
        <p:spPr>
          <a:xfrm>
            <a:off x="762000" y="696424"/>
            <a:ext cx="5396700" cy="39251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&amp; Defend on Recommendation System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756608" y="339975"/>
            <a:ext cx="31235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Item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360BEF-779E-47B3-911F-9A5D1BBD019A}"/>
                  </a:ext>
                </a:extLst>
              </p:cNvPr>
              <p:cNvSpPr/>
              <p:nvPr/>
            </p:nvSpPr>
            <p:spPr>
              <a:xfrm>
                <a:off x="1932548" y="3386793"/>
                <a:ext cx="2771721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360BEF-779E-47B3-911F-9A5D1BBD0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548" y="3386793"/>
                <a:ext cx="2771721" cy="340478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0207A9-1387-4FE4-BA6F-D349CE58289C}"/>
                  </a:ext>
                </a:extLst>
              </p:cNvPr>
              <p:cNvSpPr/>
              <p:nvPr/>
            </p:nvSpPr>
            <p:spPr>
              <a:xfrm>
                <a:off x="1772856" y="3872540"/>
                <a:ext cx="3091103" cy="643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𝑐𝑜𝑠𝑖𝑛𝑒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0207A9-1387-4FE4-BA6F-D349CE582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56" y="3872540"/>
                <a:ext cx="3091103" cy="643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230E35-3F4A-437A-BE1D-A4E7A3BBF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14355"/>
              </p:ext>
            </p:extLst>
          </p:nvPr>
        </p:nvGraphicFramePr>
        <p:xfrm>
          <a:off x="565966" y="1342644"/>
          <a:ext cx="5717540" cy="1568196"/>
        </p:xfrm>
        <a:graphic>
          <a:graphicData uri="http://schemas.openxmlformats.org/drawingml/2006/table">
            <a:tbl>
              <a:tblPr firstRow="1" firstCol="1" bandRow="1">
                <a:tableStyleId>{A5A13CB7-FD7D-44A0-9251-404815F3AFED}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2770978093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427875474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822278692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793840661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436361595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1690999999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1083179947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124980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57282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7394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69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-2.33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706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5623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-2.75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1.67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174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170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056562" y="147927"/>
            <a:ext cx="452369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Collaborative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435BB8-0515-447C-A03B-77C4115B0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243625"/>
              </p:ext>
            </p:extLst>
          </p:nvPr>
        </p:nvGraphicFramePr>
        <p:xfrm>
          <a:off x="459637" y="1150596"/>
          <a:ext cx="5717540" cy="2090928"/>
        </p:xfrm>
        <a:graphic>
          <a:graphicData uri="http://schemas.openxmlformats.org/drawingml/2006/table">
            <a:tbl>
              <a:tblPr firstRow="1" firstCol="1" bandRow="1">
                <a:tableStyleId>{A5A13CB7-FD7D-44A0-9251-404815F3AFED}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3191831565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531644432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795365816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239826603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1342128587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784119305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36807328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2493171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71711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-0.82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41823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-0.40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-0.23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0500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0.27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0.32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0.47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2556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-0.40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0.27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-0.29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9716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-0.82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0.32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0.87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5993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-0.23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0.47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-0.29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6571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-0.38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0.96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0.16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38423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B06CD-7C05-44DD-9C8A-97D65FC2CCFF}"/>
                  </a:ext>
                </a:extLst>
              </p:cNvPr>
              <p:cNvSpPr/>
              <p:nvPr/>
            </p:nvSpPr>
            <p:spPr>
              <a:xfrm>
                <a:off x="1479410" y="3386793"/>
                <a:ext cx="3677994" cy="769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B06CD-7C05-44DD-9C8A-97D65FC2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410" y="3386793"/>
                <a:ext cx="3677994" cy="769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89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748530" y="147927"/>
            <a:ext cx="313975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Item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B06CD-7C05-44DD-9C8A-97D65FC2CCFF}"/>
                  </a:ext>
                </a:extLst>
              </p:cNvPr>
              <p:cNvSpPr/>
              <p:nvPr/>
            </p:nvSpPr>
            <p:spPr>
              <a:xfrm>
                <a:off x="1479410" y="3386793"/>
                <a:ext cx="3677994" cy="769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𝑝𝑟𝑒𝑑𝑖𝑐𝑡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𝑠𝑖𝑚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𝒩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𝑠𝑖𝑚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2EB06CD-7C05-44DD-9C8A-97D65FC2CC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410" y="3386793"/>
                <a:ext cx="3677994" cy="769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C34D04-46E4-4F0D-B311-BC32EBF8B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111419"/>
              </p:ext>
            </p:extLst>
          </p:nvPr>
        </p:nvGraphicFramePr>
        <p:xfrm>
          <a:off x="459637" y="1411962"/>
          <a:ext cx="5717540" cy="1568196"/>
        </p:xfrm>
        <a:graphic>
          <a:graphicData uri="http://schemas.openxmlformats.org/drawingml/2006/table">
            <a:tbl>
              <a:tblPr firstRow="1" firstCol="1" bandRow="1">
                <a:tableStyleId>{A5A13CB7-FD7D-44A0-9251-404815F3AFED}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1446068593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1575499478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545432768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576034651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3326453055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2591105715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3501923110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42702874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4190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0.18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-0.63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3837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0.48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-0.17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-1.33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0.05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6219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0.91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-1.84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-1.78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-2.33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6036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-0.75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0.59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0.67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56744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-1.25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-2.75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1.57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1.56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u="sng">
                          <a:effectLst/>
                        </a:rPr>
                        <a:t>1.59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1.67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16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770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44" name="Picture 4" descr="Hình ảnh có liên quan">
            <a:extLst>
              <a:ext uri="{FF2B5EF4-FFF2-40B4-BE49-F238E27FC236}">
                <a16:creationId xmlns:a16="http://schemas.microsoft.com/office/drawing/2014/main" id="{F88A6491-287F-4FB7-84A8-72E8CAAE3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087" y="441403"/>
            <a:ext cx="1903337" cy="19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01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880269" y="-35841"/>
            <a:ext cx="313975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phạm</a:t>
            </a:r>
            <a:endParaRPr lang="en-US" dirty="0"/>
          </a:p>
        </p:txBody>
      </p:sp>
      <p:pic>
        <p:nvPicPr>
          <p:cNvPr id="5" name="Picture 4" descr="Hình ảnh có liên quan">
            <a:extLst>
              <a:ext uri="{FF2B5EF4-FFF2-40B4-BE49-F238E27FC236}">
                <a16:creationId xmlns:a16="http://schemas.microsoft.com/office/drawing/2014/main" id="{44234E41-33F2-464D-9DE4-A422CC04C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61" y="1841214"/>
            <a:ext cx="1903337" cy="190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Kết quả hình ảnh cho knowledge">
            <a:extLst>
              <a:ext uri="{FF2B5EF4-FFF2-40B4-BE49-F238E27FC236}">
                <a16:creationId xmlns:a16="http://schemas.microsoft.com/office/drawing/2014/main" id="{12735BF6-6346-4E58-867F-517241917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81" y="792687"/>
            <a:ext cx="2232837" cy="125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Kết quả hình ảnh cho purpose">
            <a:extLst>
              <a:ext uri="{FF2B5EF4-FFF2-40B4-BE49-F238E27FC236}">
                <a16:creationId xmlns:a16="http://schemas.microsoft.com/office/drawing/2014/main" id="{6E4FA5C9-D955-4DD2-9F8A-8E2CF9CF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581" y="2048658"/>
            <a:ext cx="2238272" cy="14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ình ảnh có liên quan">
            <a:extLst>
              <a:ext uri="{FF2B5EF4-FFF2-40B4-BE49-F238E27FC236}">
                <a16:creationId xmlns:a16="http://schemas.microsoft.com/office/drawing/2014/main" id="{D3707C9F-C078-4E8F-B89D-5C0EF400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46" y="3537109"/>
            <a:ext cx="2243707" cy="14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06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880269" y="-35841"/>
            <a:ext cx="313975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phạm</a:t>
            </a:r>
            <a:endParaRPr lang="en-US" dirty="0"/>
          </a:p>
        </p:txBody>
      </p:sp>
      <p:pic>
        <p:nvPicPr>
          <p:cNvPr id="6" name="Picture 2" descr="Kết quả hình ảnh cho knowledge">
            <a:extLst>
              <a:ext uri="{FF2B5EF4-FFF2-40B4-BE49-F238E27FC236}">
                <a16:creationId xmlns:a16="http://schemas.microsoft.com/office/drawing/2014/main" id="{12735BF6-6346-4E58-867F-517241917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0" y="1943763"/>
            <a:ext cx="2232837" cy="125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ình ảnh có liên quan">
            <a:extLst>
              <a:ext uri="{FF2B5EF4-FFF2-40B4-BE49-F238E27FC236}">
                <a16:creationId xmlns:a16="http://schemas.microsoft.com/office/drawing/2014/main" id="{39A40B32-D00D-4638-ADA0-F561AAA8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8" y="1014965"/>
            <a:ext cx="2244844" cy="15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Kết quả hình ảnh cho inadequate">
            <a:extLst>
              <a:ext uri="{FF2B5EF4-FFF2-40B4-BE49-F238E27FC236}">
                <a16:creationId xmlns:a16="http://schemas.microsoft.com/office/drawing/2014/main" id="{1A853576-D1CC-49EA-BA77-A749C69D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8" y="2571748"/>
            <a:ext cx="2246084" cy="171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530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880269" y="-35841"/>
            <a:ext cx="313975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phạm</a:t>
            </a:r>
            <a:endParaRPr lang="en-US" dirty="0"/>
          </a:p>
        </p:txBody>
      </p:sp>
      <p:pic>
        <p:nvPicPr>
          <p:cNvPr id="14338" name="Picture 2" descr="Kết quả hình ảnh cho famous">
            <a:extLst>
              <a:ext uri="{FF2B5EF4-FFF2-40B4-BE49-F238E27FC236}">
                <a16:creationId xmlns:a16="http://schemas.microsoft.com/office/drawing/2014/main" id="{3282F45F-58EE-4445-BDC9-2FE0E9C32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227" y="821559"/>
            <a:ext cx="1763675" cy="17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ết quả hình ảnh cho purpose">
            <a:extLst>
              <a:ext uri="{FF2B5EF4-FFF2-40B4-BE49-F238E27FC236}">
                <a16:creationId xmlns:a16="http://schemas.microsoft.com/office/drawing/2014/main" id="{39441DBD-F283-4E71-AD95-43BE9FC38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33" y="2018649"/>
            <a:ext cx="2238272" cy="14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Kết quả hình ảnh cho ignore">
            <a:extLst>
              <a:ext uri="{FF2B5EF4-FFF2-40B4-BE49-F238E27FC236}">
                <a16:creationId xmlns:a16="http://schemas.microsoft.com/office/drawing/2014/main" id="{8777AD70-161D-434D-A0B6-405746002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405" y="2940514"/>
            <a:ext cx="3637321" cy="176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485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880269" y="-35841"/>
            <a:ext cx="313975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phạm</a:t>
            </a:r>
            <a:endParaRPr lang="en-US" dirty="0"/>
          </a:p>
        </p:txBody>
      </p:sp>
      <p:pic>
        <p:nvPicPr>
          <p:cNvPr id="6" name="Picture 6" descr="Hình ảnh có liên quan">
            <a:extLst>
              <a:ext uri="{FF2B5EF4-FFF2-40B4-BE49-F238E27FC236}">
                <a16:creationId xmlns:a16="http://schemas.microsoft.com/office/drawing/2014/main" id="{540B5F78-FAC2-4F4B-85AE-DBDAC153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15" y="2105257"/>
            <a:ext cx="2243707" cy="148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Hình ảnh có liên quan">
            <a:extLst>
              <a:ext uri="{FF2B5EF4-FFF2-40B4-BE49-F238E27FC236}">
                <a16:creationId xmlns:a16="http://schemas.microsoft.com/office/drawing/2014/main" id="{3E5EBE68-D83D-413F-A880-598EA3D9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28" y="821559"/>
            <a:ext cx="2488277" cy="201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Kết quả hình ảnh cho big or small">
            <a:extLst>
              <a:ext uri="{FF2B5EF4-FFF2-40B4-BE49-F238E27FC236}">
                <a16:creationId xmlns:a16="http://schemas.microsoft.com/office/drawing/2014/main" id="{7C41DFD2-6DA9-49B4-87BF-5B47241BE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28" y="2832037"/>
            <a:ext cx="2069847" cy="206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197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6" name="Picture 2" descr="Kết quả hình ảnh cho warning">
            <a:extLst>
              <a:ext uri="{FF2B5EF4-FFF2-40B4-BE49-F238E27FC236}">
                <a16:creationId xmlns:a16="http://schemas.microsoft.com/office/drawing/2014/main" id="{4F38158A-9A3A-4A6A-9875-E1AEB95F0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250" y="265293"/>
            <a:ext cx="2112667" cy="195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727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20"/>
          <p:cNvSpPr txBox="1">
            <a:spLocks noGrp="1"/>
          </p:cNvSpPr>
          <p:nvPr>
            <p:ph type="body" idx="1"/>
          </p:nvPr>
        </p:nvSpPr>
        <p:spPr>
          <a:xfrm>
            <a:off x="718300" y="1145965"/>
            <a:ext cx="3242400" cy="1604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Push Attack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1651518" y="158128"/>
            <a:ext cx="500910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cống</a:t>
            </a:r>
            <a:r>
              <a:rPr lang="en-US" dirty="0"/>
              <a:t> c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dirty="0"/>
          </a:p>
        </p:txBody>
      </p:sp>
      <p:sp>
        <p:nvSpPr>
          <p:cNvPr id="3899" name="Google Shape;3899;p20"/>
          <p:cNvSpPr txBox="1">
            <a:spLocks noGrp="1"/>
          </p:cNvSpPr>
          <p:nvPr>
            <p:ph type="body" idx="2"/>
          </p:nvPr>
        </p:nvSpPr>
        <p:spPr>
          <a:xfrm>
            <a:off x="4156070" y="1145964"/>
            <a:ext cx="3378869" cy="1937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Nuke Attack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7412" name="Picture 4" descr="Kết quả hình ảnh cho attention">
            <a:extLst>
              <a:ext uri="{FF2B5EF4-FFF2-40B4-BE49-F238E27FC236}">
                <a16:creationId xmlns:a16="http://schemas.microsoft.com/office/drawing/2014/main" id="{7A572A05-9879-4733-BBE9-6BBE39F7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04" y="2750289"/>
            <a:ext cx="3064392" cy="20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Hình ảnh có liên quan">
            <a:extLst>
              <a:ext uri="{FF2B5EF4-FFF2-40B4-BE49-F238E27FC236}">
                <a16:creationId xmlns:a16="http://schemas.microsoft.com/office/drawing/2014/main" id="{8CF2E460-6C44-46FF-81A8-0C1CACF4C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74" y="2750289"/>
            <a:ext cx="3267325" cy="207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4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Google Shape;3850;p15"/>
          <p:cNvSpPr txBox="1">
            <a:spLocks noGrp="1"/>
          </p:cNvSpPr>
          <p:nvPr>
            <p:ph type="ctrTitle" idx="4294967295"/>
          </p:nvPr>
        </p:nvSpPr>
        <p:spPr>
          <a:xfrm>
            <a:off x="3319625" y="668950"/>
            <a:ext cx="3731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XIN CHÀO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3851" name="Google Shape;3851;p15"/>
          <p:cNvSpPr txBox="1">
            <a:spLocks noGrp="1"/>
          </p:cNvSpPr>
          <p:nvPr>
            <p:ph type="subTitle" idx="4294967295"/>
          </p:nvPr>
        </p:nvSpPr>
        <p:spPr>
          <a:xfrm>
            <a:off x="3319625" y="1968723"/>
            <a:ext cx="3731400" cy="1001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Giảng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viên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h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ư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ớng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dẫn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TS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Bùi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Văn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Hùng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52" name="Google Shape;3852;p15" descr="photo-1434030216411-0b793f4b4173.jpg"/>
          <p:cNvPicPr preferRelativeResize="0"/>
          <p:nvPr/>
        </p:nvPicPr>
        <p:blipFill rotWithShape="1">
          <a:blip r:embed="rId3">
            <a:alphaModFix/>
          </a:blip>
          <a:srcRect l="23367" r="21417"/>
          <a:stretch/>
        </p:blipFill>
        <p:spPr>
          <a:xfrm>
            <a:off x="0" y="0"/>
            <a:ext cx="2840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1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Google Shape;3851;p15">
            <a:extLst>
              <a:ext uri="{FF2B5EF4-FFF2-40B4-BE49-F238E27FC236}">
                <a16:creationId xmlns:a16="http://schemas.microsoft.com/office/drawing/2014/main" id="{11C5624E-56C5-45F5-BF2D-97982F21F936}"/>
              </a:ext>
            </a:extLst>
          </p:cNvPr>
          <p:cNvSpPr txBox="1">
            <a:spLocks/>
          </p:cNvSpPr>
          <p:nvPr/>
        </p:nvSpPr>
        <p:spPr>
          <a:xfrm>
            <a:off x="3319625" y="2970028"/>
            <a:ext cx="3731400" cy="114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Học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viên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: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  <a:sym typeface="Titillium Web"/>
            </a:endParaRPr>
          </a:p>
          <a:p>
            <a:pPr marL="0" indent="0">
              <a:buFont typeface="Titillium Web Light"/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Nguyễn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Duy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Hàn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Titillium Web"/>
              </a:rPr>
              <a:t>Lâm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17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232226" y="0"/>
            <a:ext cx="2220178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Push attack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44C20-E820-4C8B-8DF2-BB9F62B9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37" y="857400"/>
            <a:ext cx="6401355" cy="2865368"/>
          </a:xfrm>
          <a:prstGeom prst="rect">
            <a:avLst/>
          </a:prstGeom>
        </p:spPr>
      </p:pic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51059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push attack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061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232226" y="0"/>
            <a:ext cx="2481002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Nuke attack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51059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nuke attack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533935-D484-48D2-AB20-B912A80BA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637" y="857400"/>
            <a:ext cx="6370872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16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profile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9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7978" y="203890"/>
            <a:ext cx="5401957" cy="1188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recommendation system (S)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9369F1-4D2B-44C6-88BE-494BB67694FF}"/>
              </a:ext>
            </a:extLst>
          </p:cNvPr>
          <p:cNvSpPr/>
          <p:nvPr/>
        </p:nvSpPr>
        <p:spPr>
          <a:xfrm>
            <a:off x="796024" y="1425105"/>
            <a:ext cx="68971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(rating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Profile &lt;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I, 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U {null}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Null: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rỗng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2026273" y="3474627"/>
            <a:ext cx="9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3022473" y="3520794"/>
                <a:ext cx="309905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𝑈𝑃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𝑛𝑢𝑙𝑙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473" y="3520794"/>
                <a:ext cx="3099054" cy="307777"/>
              </a:xfrm>
              <a:prstGeom prst="rect">
                <a:avLst/>
              </a:prstGeom>
              <a:blipFill>
                <a:blip r:embed="rId3"/>
                <a:stretch>
                  <a:fillRect l="-137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4A9F6FD-2936-45A6-BBE6-FC9A4BA53A8F}"/>
              </a:ext>
            </a:extLst>
          </p:cNvPr>
          <p:cNvSpPr/>
          <p:nvPr/>
        </p:nvSpPr>
        <p:spPr>
          <a:xfrm>
            <a:off x="1431851" y="3874737"/>
            <a:ext cx="15906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4E1B2B-A2C0-4A07-9737-B3A5DA51763B}"/>
                  </a:ext>
                </a:extLst>
              </p:cNvPr>
              <p:cNvSpPr txBox="1"/>
              <p:nvPr/>
            </p:nvSpPr>
            <p:spPr>
              <a:xfrm>
                <a:off x="3022473" y="3920904"/>
                <a:ext cx="21097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4E1B2B-A2C0-4A07-9737-B3A5DA517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473" y="3920904"/>
                <a:ext cx="2109744" cy="307777"/>
              </a:xfrm>
              <a:prstGeom prst="rect">
                <a:avLst/>
              </a:prstGeom>
              <a:blipFill>
                <a:blip r:embed="rId4"/>
                <a:stretch>
                  <a:fillRect l="-231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080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013655" y="0"/>
            <a:ext cx="44728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profile </a:t>
            </a:r>
            <a:r>
              <a:rPr lang="en-US" dirty="0" err="1"/>
              <a:t>giả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390173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profile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87D3C7-78FE-4D45-AD3A-D4E147063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95" y="1218285"/>
            <a:ext cx="4724809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21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013655" y="0"/>
            <a:ext cx="44728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1 profile </a:t>
            </a:r>
            <a:r>
              <a:rPr lang="en-US" dirty="0" err="1"/>
              <a:t>giả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22768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profile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EE417-70D9-4459-B8AA-B1E918024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37" y="857400"/>
            <a:ext cx="6401355" cy="28653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5D10DA-5526-46B3-9BBA-92DE04975D04}"/>
              </a:ext>
            </a:extLst>
          </p:cNvPr>
          <p:cNvSpPr/>
          <p:nvPr/>
        </p:nvSpPr>
        <p:spPr>
          <a:xfrm>
            <a:off x="1268819" y="2346251"/>
            <a:ext cx="1587795" cy="407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Selected Item (Item1)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68DB3-9E6F-459F-A1CD-ABD03C8317A4}"/>
              </a:ext>
            </a:extLst>
          </p:cNvPr>
          <p:cNvSpPr/>
          <p:nvPr/>
        </p:nvSpPr>
        <p:spPr>
          <a:xfrm>
            <a:off x="2859676" y="2346251"/>
            <a:ext cx="2924436" cy="407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Filler Item (Item3, Item5)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Unrated Item (Item2, Item4)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72E5D-20DE-4065-BB80-9FE3DAF10194}"/>
              </a:ext>
            </a:extLst>
          </p:cNvPr>
          <p:cNvSpPr/>
          <p:nvPr/>
        </p:nvSpPr>
        <p:spPr>
          <a:xfrm>
            <a:off x="5784114" y="2349590"/>
            <a:ext cx="1665767" cy="4073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Target Item (Item6)</a:t>
            </a:r>
          </a:p>
        </p:txBody>
      </p:sp>
    </p:spTree>
    <p:extLst>
      <p:ext uri="{BB962C8B-B14F-4D97-AF65-F5344CB8AC3E}">
        <p14:creationId xmlns:p14="http://schemas.microsoft.com/office/powerpoint/2010/main" val="1468722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335582" y="0"/>
            <a:ext cx="44728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How? -&gt; Easy man!!!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40DA0-0A5F-46C2-B445-E5C51E83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801" y="857400"/>
            <a:ext cx="4130398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6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335582" y="0"/>
            <a:ext cx="44728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How? -&gt; Easy man!!!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AB08A5-342C-463A-AB3F-C2D5469AE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82" y="857400"/>
            <a:ext cx="6873836" cy="2941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EFB54B-2AD6-40BB-84C5-905F89769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322" y="3798975"/>
            <a:ext cx="6401355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38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59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814624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1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1" y="1898583"/>
            <a:ext cx="7036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(tuple)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3211722" y="2571750"/>
                <a:ext cx="27205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722" y="2571750"/>
                <a:ext cx="272055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12" y="3605458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130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1" name="Google Shape;3841;p14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THÔNG TIN VỀ ĐỀ TÀI</a:t>
            </a:r>
            <a:endParaRPr dirty="0"/>
          </a:p>
        </p:txBody>
      </p:sp>
      <p:sp>
        <p:nvSpPr>
          <p:cNvPr id="3843" name="Google Shape;3843;p14"/>
          <p:cNvSpPr txBox="1">
            <a:spLocks noGrp="1"/>
          </p:cNvSpPr>
          <p:nvPr>
            <p:ph type="body" idx="1"/>
          </p:nvPr>
        </p:nvSpPr>
        <p:spPr>
          <a:xfrm>
            <a:off x="718300" y="1762650"/>
            <a:ext cx="6761100" cy="1030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ÔN L</a:t>
            </a:r>
            <a:r>
              <a:rPr lang="en-US" sz="1600" b="1" dirty="0"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ẠI VỀ RECOMMENDATION SYSTEM</a:t>
            </a:r>
            <a:endParaRPr sz="1600" b="1" dirty="0">
              <a:latin typeface="Times New Roman" panose="02020603050405020304" pitchFamily="18" charset="0"/>
              <a:ea typeface="Titillium Web"/>
              <a:cs typeface="Times New Roman" panose="02020603050405020304" pitchFamily="18" charset="0"/>
              <a:sym typeface="Titillium Web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Recommendation System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 Recommendation System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45" name="Google Shape;3845;p1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" name="Google Shape;3843;p14">
            <a:extLst>
              <a:ext uri="{FF2B5EF4-FFF2-40B4-BE49-F238E27FC236}">
                <a16:creationId xmlns:a16="http://schemas.microsoft.com/office/drawing/2014/main" id="{9885211B-1FFA-4F66-899F-FBC6C11C6639}"/>
              </a:ext>
            </a:extLst>
          </p:cNvPr>
          <p:cNvSpPr txBox="1">
            <a:spLocks/>
          </p:cNvSpPr>
          <p:nvPr/>
        </p:nvSpPr>
        <p:spPr>
          <a:xfrm>
            <a:off x="718300" y="2792819"/>
            <a:ext cx="6761100" cy="103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TẤN CÔNG MỘT RECOMMENDATION SYSTEM</a:t>
            </a: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3843;p14">
            <a:extLst>
              <a:ext uri="{FF2B5EF4-FFF2-40B4-BE49-F238E27FC236}">
                <a16:creationId xmlns:a16="http://schemas.microsoft.com/office/drawing/2014/main" id="{D60E7912-62C8-44BE-A560-81BAFDB75216}"/>
              </a:ext>
            </a:extLst>
          </p:cNvPr>
          <p:cNvSpPr txBox="1">
            <a:spLocks/>
          </p:cNvSpPr>
          <p:nvPr/>
        </p:nvSpPr>
        <p:spPr>
          <a:xfrm>
            <a:off x="718300" y="3822988"/>
            <a:ext cx="6761100" cy="1030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latin typeface="Times New Roman" panose="02020603050405020304" pitchFamily="18" charset="0"/>
                <a:ea typeface="Titillium Web"/>
                <a:cs typeface="Times New Roman" panose="02020603050405020304" pitchFamily="18" charset="0"/>
                <a:sym typeface="Titillium Web"/>
              </a:rPr>
              <a:t>BẢO VỆ MỘT RECOMMENDATION SYSTEM</a:t>
            </a: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8574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98" name="Google Shape;3898;p20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65881" y="29699"/>
                <a:ext cx="5566394" cy="66476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lvl="0"/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nghĩa</a:t>
                </a:r>
                <a:r>
                  <a:rPr lang="en-US" dirty="0"/>
                  <a:t> 1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3898" name="Google Shape;3898;p2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881" y="29699"/>
                <a:ext cx="5566394" cy="664763"/>
              </a:xfrm>
              <a:prstGeom prst="rect">
                <a:avLst/>
              </a:prstGeom>
              <a:blipFill>
                <a:blip r:embed="rId3"/>
                <a:stretch>
                  <a:fillRect l="-3286" t="-17431" r="-1752" b="-27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44599-DCF3-493E-A8CB-47158FEF167F}"/>
                  </a:ext>
                </a:extLst>
              </p:cNvPr>
              <p:cNvSpPr txBox="1"/>
              <p:nvPr/>
            </p:nvSpPr>
            <p:spPr>
              <a:xfrm>
                <a:off x="1871329" y="740628"/>
                <a:ext cx="2190408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l-G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l-GR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344599-DCF3-493E-A8CB-47158FEF1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29" y="740628"/>
                <a:ext cx="2190408" cy="347403"/>
              </a:xfrm>
              <a:prstGeom prst="rect">
                <a:avLst/>
              </a:prstGeom>
              <a:blipFill>
                <a:blip r:embed="rId4"/>
                <a:stretch>
                  <a:fillRect l="-836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B76672A-A825-4B9A-87E5-EE70005D74D3}"/>
              </a:ext>
            </a:extLst>
          </p:cNvPr>
          <p:cNvSpPr/>
          <p:nvPr/>
        </p:nvSpPr>
        <p:spPr>
          <a:xfrm>
            <a:off x="640230" y="694462"/>
            <a:ext cx="1231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179245-6F43-43A9-9B60-DCE43D75DBF2}"/>
                  </a:ext>
                </a:extLst>
              </p:cNvPr>
              <p:cNvSpPr txBox="1"/>
              <p:nvPr/>
            </p:nvSpPr>
            <p:spPr>
              <a:xfrm>
                <a:off x="1871329" y="3784431"/>
                <a:ext cx="9401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179245-6F43-43A9-9B60-DCE43D75D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29" y="3784431"/>
                <a:ext cx="940129" cy="307777"/>
              </a:xfrm>
              <a:prstGeom prst="rect">
                <a:avLst/>
              </a:prstGeom>
              <a:blipFill>
                <a:blip r:embed="rId5"/>
                <a:stretch>
                  <a:fillRect l="-5844" r="-454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DBB261-D645-4D36-93CF-213C57B9B1B0}"/>
                  </a:ext>
                </a:extLst>
              </p:cNvPr>
              <p:cNvSpPr txBox="1"/>
              <p:nvPr/>
            </p:nvSpPr>
            <p:spPr>
              <a:xfrm>
                <a:off x="1871329" y="4092208"/>
                <a:ext cx="10601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DBB261-D645-4D36-93CF-213C57B9B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29" y="4092208"/>
                <a:ext cx="1060162" cy="307777"/>
              </a:xfrm>
              <a:prstGeom prst="rect">
                <a:avLst/>
              </a:prstGeom>
              <a:blipFill>
                <a:blip r:embed="rId6"/>
                <a:stretch>
                  <a:fillRect l="-2874" r="-3448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70577-F108-4BA7-AA2F-C6C33023F0C1}"/>
                  </a:ext>
                </a:extLst>
              </p:cNvPr>
              <p:cNvSpPr txBox="1"/>
              <p:nvPr/>
            </p:nvSpPr>
            <p:spPr>
              <a:xfrm>
                <a:off x="1871329" y="4399984"/>
                <a:ext cx="133914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F70577-F108-4BA7-AA2F-C6C33023F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29" y="4399984"/>
                <a:ext cx="1339148" cy="307777"/>
              </a:xfrm>
              <a:prstGeom prst="rect">
                <a:avLst/>
              </a:prstGeom>
              <a:blipFill>
                <a:blip r:embed="rId7"/>
                <a:stretch>
                  <a:fillRect l="-3636" r="-2727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E5E49E-35B8-41C2-9C69-3F5D8C09F44F}"/>
                  </a:ext>
                </a:extLst>
              </p:cNvPr>
              <p:cNvSpPr/>
              <p:nvPr/>
            </p:nvSpPr>
            <p:spPr>
              <a:xfrm>
                <a:off x="1871329" y="1094571"/>
                <a:ext cx="5763911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Với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Target item (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mục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tiêu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kẻ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tấn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I:  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U: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Một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phần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I.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Gồm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phần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selected item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đã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định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sẵn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đánh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</a:t>
                </a:r>
                <a:r>
                  <a:rPr lang="en-US" sz="2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tập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item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dùng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để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điều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chỉnh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sao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đạt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mục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đích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tấn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E5E49E-35B8-41C2-9C69-3F5D8C09F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329" y="1094571"/>
                <a:ext cx="5763911" cy="2554545"/>
              </a:xfrm>
              <a:prstGeom prst="rect">
                <a:avLst/>
              </a:prstGeom>
              <a:blipFill>
                <a:blip r:embed="rId8"/>
                <a:stretch>
                  <a:fillRect l="-1163" t="-1432" r="-1057" b="-3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23559A9A-3342-4127-9863-35E0AC8AF91C}"/>
              </a:ext>
            </a:extLst>
          </p:cNvPr>
          <p:cNvSpPr/>
          <p:nvPr/>
        </p:nvSpPr>
        <p:spPr>
          <a:xfrm>
            <a:off x="3314700" y="3784431"/>
            <a:ext cx="243840" cy="93577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9DF641-D123-40D5-ADDF-EC48D9D8DAA5}"/>
              </a:ext>
            </a:extLst>
          </p:cNvPr>
          <p:cNvSpPr/>
          <p:nvPr/>
        </p:nvSpPr>
        <p:spPr>
          <a:xfrm>
            <a:off x="3722989" y="3692098"/>
            <a:ext cx="39122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(mapping)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rating)</a:t>
            </a:r>
          </a:p>
        </p:txBody>
      </p:sp>
    </p:spTree>
    <p:extLst>
      <p:ext uri="{BB962C8B-B14F-4D97-AF65-F5344CB8AC3E}">
        <p14:creationId xmlns:p14="http://schemas.microsoft.com/office/powerpoint/2010/main" val="2268399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814624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2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365881" y="1486959"/>
            <a:ext cx="772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Một</a:t>
            </a:r>
            <a:r>
              <a:rPr lang="en-US" sz="3200" dirty="0"/>
              <a:t> profile </a:t>
            </a:r>
            <a:r>
              <a:rPr lang="en-US" sz="3200" dirty="0" err="1"/>
              <a:t>tấn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trong</a:t>
            </a:r>
            <a:r>
              <a:rPr lang="en-US" sz="3200" dirty="0"/>
              <a:t> 1 </a:t>
            </a:r>
            <a:r>
              <a:rPr lang="en-US" sz="3200" dirty="0" err="1"/>
              <a:t>mô</a:t>
            </a:r>
            <a:r>
              <a:rPr lang="en-US" sz="3200" dirty="0"/>
              <a:t> </a:t>
            </a:r>
            <a:r>
              <a:rPr lang="en-US" sz="3200" dirty="0" err="1"/>
              <a:t>hình</a:t>
            </a:r>
            <a:r>
              <a:rPr lang="en-US" sz="3200" dirty="0"/>
              <a:t> </a:t>
            </a:r>
            <a:r>
              <a:rPr lang="en-US" sz="3200" dirty="0" err="1"/>
              <a:t>tấn</a:t>
            </a:r>
            <a:r>
              <a:rPr lang="en-US" sz="3200" dirty="0"/>
              <a:t> </a:t>
            </a:r>
            <a:r>
              <a:rPr lang="en-US" sz="3200" dirty="0" err="1"/>
              <a:t>công</a:t>
            </a:r>
            <a:r>
              <a:rPr lang="en-US" sz="3200" dirty="0"/>
              <a:t> </a:t>
            </a:r>
            <a:r>
              <a:rPr lang="en-US" sz="3200" dirty="0" err="1"/>
              <a:t>là</a:t>
            </a:r>
            <a:r>
              <a:rPr lang="en-US" sz="3200" dirty="0"/>
              <a:t> 1 </a:t>
            </a:r>
            <a:r>
              <a:rPr lang="en-US" sz="3200" dirty="0" err="1"/>
              <a:t>tập</a:t>
            </a:r>
            <a:r>
              <a:rPr lang="en-US" sz="3200" dirty="0"/>
              <a:t> </a:t>
            </a:r>
            <a:r>
              <a:rPr lang="en-US" sz="3200" dirty="0" err="1"/>
              <a:t>của</a:t>
            </a:r>
            <a:r>
              <a:rPr lang="en-US" sz="3200" dirty="0"/>
              <a:t> </a:t>
            </a:r>
            <a:r>
              <a:rPr lang="en-US" sz="3200" dirty="0" err="1"/>
              <a:t>các</a:t>
            </a:r>
            <a:r>
              <a:rPr lang="en-US" sz="3200" dirty="0"/>
              <a:t> </a:t>
            </a:r>
            <a:r>
              <a:rPr lang="en-US" sz="3200" dirty="0" err="1"/>
              <a:t>cặp</a:t>
            </a:r>
            <a:r>
              <a:rPr lang="en-US" sz="3200" dirty="0"/>
              <a:t> (item, rating)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787070" y="2579324"/>
                <a:ext cx="4881977" cy="499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𝑎𝑝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070" y="2579324"/>
                <a:ext cx="4881977" cy="499432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844;p14">
            <a:extLst>
              <a:ext uri="{FF2B5EF4-FFF2-40B4-BE49-F238E27FC236}">
                <a16:creationId xmlns:a16="http://schemas.microsoft.com/office/drawing/2014/main" id="{AAA960F3-296E-4F78-87C3-3715D1B82C7D}"/>
              </a:ext>
            </a:extLst>
          </p:cNvPr>
          <p:cNvSpPr txBox="1">
            <a:spLocks/>
          </p:cNvSpPr>
          <p:nvPr/>
        </p:nvSpPr>
        <p:spPr>
          <a:xfrm>
            <a:off x="773070" y="3605458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18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98" name="Google Shape;3898;p20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365881" y="175260"/>
                <a:ext cx="7666042" cy="118403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r>
                  <a:rPr lang="en-US" dirty="0" err="1"/>
                  <a:t>Định</a:t>
                </a:r>
                <a:r>
                  <a:rPr lang="en-US" dirty="0"/>
                  <a:t> </a:t>
                </a:r>
                <a:r>
                  <a:rPr lang="en-US" dirty="0" err="1"/>
                  <a:t>nghĩa</a:t>
                </a:r>
                <a:r>
                  <a:rPr lang="en-US" dirty="0"/>
                  <a:t> 2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∅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3898" name="Google Shape;3898;p2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881" y="175260"/>
                <a:ext cx="7666042" cy="1184035"/>
              </a:xfrm>
              <a:prstGeom prst="rect">
                <a:avLst/>
              </a:prstGeom>
              <a:blipFill>
                <a:blip r:embed="rId3"/>
                <a:stretch>
                  <a:fillRect l="-2385" t="-12887" b="-14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E5E49E-35B8-41C2-9C69-3F5D8C09F44F}"/>
                  </a:ext>
                </a:extLst>
              </p:cNvPr>
              <p:cNvSpPr/>
              <p:nvPr/>
            </p:nvSpPr>
            <p:spPr>
              <a:xfrm>
                <a:off x="1112077" y="1359295"/>
                <a:ext cx="5763911" cy="2313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endParaRPr lang="en-US" sz="2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|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𝛾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∅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∅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𝑛𝑢𝑙𝑙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E5E49E-35B8-41C2-9C69-3F5D8C09F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077" y="1359295"/>
                <a:ext cx="5763911" cy="2313582"/>
              </a:xfrm>
              <a:prstGeom prst="rect">
                <a:avLst/>
              </a:prstGeom>
              <a:blipFill>
                <a:blip r:embed="rId4"/>
                <a:stretch>
                  <a:fillRect l="-1586" t="-1842"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7773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814624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3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E613DF0-A91C-4947-BFFD-307BE2BEC418}"/>
                  </a:ext>
                </a:extLst>
              </p:cNvPr>
              <p:cNvSpPr/>
              <p:nvPr/>
            </p:nvSpPr>
            <p:spPr>
              <a:xfrm>
                <a:off x="365881" y="1486959"/>
                <a:ext cx="7724356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err="1"/>
                  <a:t>Một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cuộc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profile-injection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kích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thước</a:t>
                </a:r>
                <a:r>
                  <a:rPr lang="en-US" sz="2400" dirty="0"/>
                  <a:t> n </a:t>
                </a:r>
                <a:r>
                  <a:rPr lang="en-US" sz="2400" dirty="0" err="1"/>
                  <a:t>chống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lại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một</a:t>
                </a:r>
                <a:r>
                  <a:rPr lang="en-US" sz="2400" dirty="0"/>
                  <a:t> recommendation system S </a:t>
                </a:r>
                <a:r>
                  <a:rPr lang="en-US" sz="2400" dirty="0" err="1"/>
                  <a:t>là</a:t>
                </a:r>
                <a:r>
                  <a:rPr lang="en-US" sz="2400" dirty="0"/>
                  <a:t> 1 </a:t>
                </a:r>
                <a:r>
                  <a:rPr lang="en-US" sz="2400" dirty="0" err="1"/>
                  <a:t>tập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cả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các</a:t>
                </a:r>
                <a:r>
                  <a:rPr lang="en-US" sz="2400" dirty="0"/>
                  <a:t> profile </a:t>
                </a:r>
                <a:r>
                  <a:rPr lang="en-US" sz="2400" dirty="0" err="1"/>
                  <a:t>giả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dùng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trong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mô</a:t>
                </a:r>
                <a:r>
                  <a:rPr lang="en-US" sz="2400" dirty="0"/>
                  <a:t> </a:t>
                </a:r>
                <a:r>
                  <a:rPr lang="en-US" sz="2400" dirty="0" err="1"/>
                  <a:t>hình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tấn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công</a:t>
                </a:r>
                <a:r>
                  <a:rPr lang="en-US" sz="2400" dirty="0"/>
                  <a:t> M, </a:t>
                </a:r>
                <a:r>
                  <a:rPr lang="en-US" sz="2400" dirty="0" err="1"/>
                  <a:t>được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thêm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vào</a:t>
                </a:r>
                <a:r>
                  <a:rPr lang="en-US" sz="2400" dirty="0"/>
                  <a:t> database user profile UP.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E613DF0-A91C-4947-BFFD-307BE2BEC4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81" y="1486959"/>
                <a:ext cx="7724356" cy="1938992"/>
              </a:xfrm>
              <a:prstGeom prst="rect">
                <a:avLst/>
              </a:prstGeom>
              <a:blipFill>
                <a:blip r:embed="rId3"/>
                <a:stretch>
                  <a:fillRect l="-1184" t="-2201" b="-6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844;p14">
            <a:extLst>
              <a:ext uri="{FF2B5EF4-FFF2-40B4-BE49-F238E27FC236}">
                <a16:creationId xmlns:a16="http://schemas.microsoft.com/office/drawing/2014/main" id="{AAA960F3-296E-4F78-87C3-3715D1B82C7D}"/>
              </a:ext>
            </a:extLst>
          </p:cNvPr>
          <p:cNvSpPr txBox="1">
            <a:spLocks/>
          </p:cNvSpPr>
          <p:nvPr/>
        </p:nvSpPr>
        <p:spPr>
          <a:xfrm>
            <a:off x="773070" y="3605458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452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ATTACK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247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4 (Random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0" y="961323"/>
            <a:ext cx="70364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Random Attack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578678" y="2325528"/>
                <a:ext cx="59866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678" y="2325528"/>
                <a:ext cx="598663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264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98440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4 (Random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578680" y="763203"/>
                <a:ext cx="59866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680" y="763203"/>
                <a:ext cx="598663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96F890B-B049-4867-B365-E02077A49C6B}"/>
                  </a:ext>
                </a:extLst>
              </p:cNvPr>
              <p:cNvSpPr/>
              <p:nvPr/>
            </p:nvSpPr>
            <p:spPr>
              <a:xfrm>
                <a:off x="1653539" y="1427966"/>
                <a:ext cx="5836920" cy="3227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=∅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𝐼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ta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đặt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tỉ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filler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random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~ℵ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acc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acc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độ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lệch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tức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lấy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xung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quanh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phân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phối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trên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b="1" u="sng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TOÀN DATABASE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96F890B-B049-4867-B365-E02077A49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3539" y="1427966"/>
                <a:ext cx="5836920" cy="3227422"/>
              </a:xfrm>
              <a:prstGeom prst="rect">
                <a:avLst/>
              </a:prstGeom>
              <a:blipFill>
                <a:blip r:embed="rId4"/>
                <a:stretch>
                  <a:fillRect l="-522" r="-522" b="-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943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5 (Average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0" y="961323"/>
            <a:ext cx="70364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Average Attack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955062" y="2479153"/>
                <a:ext cx="5233869" cy="538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62" y="2479153"/>
                <a:ext cx="5233869" cy="538994"/>
              </a:xfrm>
              <a:prstGeom prst="rect">
                <a:avLst/>
              </a:prstGeom>
              <a:blipFill>
                <a:blip r:embed="rId3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0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99"/>
            <a:ext cx="5401957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5 (Average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955065" y="694462"/>
                <a:ext cx="5233869" cy="5389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65" y="694462"/>
                <a:ext cx="5233869" cy="538994"/>
              </a:xfrm>
              <a:prstGeom prst="rect">
                <a:avLst/>
              </a:prstGeom>
              <a:blipFill>
                <a:blip r:embed="rId3"/>
                <a:stretch>
                  <a:fillRect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EF33118-C599-431F-812C-C207559A1588}"/>
                  </a:ext>
                </a:extLst>
              </p:cNvPr>
              <p:cNvSpPr/>
              <p:nvPr/>
            </p:nvSpPr>
            <p:spPr>
              <a:xfrm>
                <a:off x="1195838" y="1359225"/>
                <a:ext cx="6275306" cy="3652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=∅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𝐼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ta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đặt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tỉ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filler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định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nghĩa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~ℵ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acc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và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độ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lệch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tức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lấy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xung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quanh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phân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phối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b="1" u="sng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 GIÁ TRỊ ĐÁNH GIÁ CỦA ITEM I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EF33118-C599-431F-812C-C207559A15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838" y="1359225"/>
                <a:ext cx="6275306" cy="3652988"/>
              </a:xfrm>
              <a:prstGeom prst="rect">
                <a:avLst/>
              </a:prstGeom>
              <a:blipFill>
                <a:blip r:embed="rId4"/>
                <a:stretch>
                  <a:fillRect l="-777" r="-777" b="-1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173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1"/>
            <a:ext cx="6984761" cy="12937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Random Attack </a:t>
            </a:r>
            <a:r>
              <a:rPr lang="en-US" dirty="0" err="1"/>
              <a:t>và</a:t>
            </a:r>
            <a:r>
              <a:rPr lang="en-US" dirty="0"/>
              <a:t> Average Attack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8" y="3579903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C81B61-5565-43B2-B3A3-067911C10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884" y="1293705"/>
            <a:ext cx="4214225" cy="22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7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Recommendation System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073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318977"/>
            <a:ext cx="6984761" cy="12937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Zipf’s</a:t>
            </a:r>
            <a:r>
              <a:rPr lang="en-US" dirty="0"/>
              <a:t> law distribution </a:t>
            </a:r>
            <a:br>
              <a:rPr lang="en-US" dirty="0"/>
            </a:br>
            <a:r>
              <a:rPr lang="en-US" dirty="0"/>
              <a:t>(Long-tail distribution)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CC1946C1-F82D-4723-8C8D-C39FCDBFE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06" y="1828801"/>
            <a:ext cx="4814910" cy="250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91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6 (Bandwagon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0" y="961323"/>
            <a:ext cx="70364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Bandwagon Attack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955062" y="2479153"/>
                <a:ext cx="46285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𝑏𝑤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62" y="2479153"/>
                <a:ext cx="4628575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024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99"/>
            <a:ext cx="6098714" cy="518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nghĩa</a:t>
            </a:r>
            <a:r>
              <a:rPr lang="en-US" sz="2800" dirty="0"/>
              <a:t> 6 (Bandwagon Attack)</a:t>
            </a:r>
            <a:endParaRPr sz="2800"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2402583" y="548302"/>
                <a:ext cx="34703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583" y="548302"/>
                <a:ext cx="3470374" cy="369332"/>
              </a:xfrm>
              <a:prstGeom prst="rect">
                <a:avLst/>
              </a:prstGeom>
              <a:blipFill>
                <a:blip r:embed="rId3"/>
                <a:stretch>
                  <a:fillRect l="-123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15F140-F36E-4F8C-9187-B6B88A3397A2}"/>
                  </a:ext>
                </a:extLst>
              </p:cNvPr>
              <p:cNvSpPr/>
              <p:nvPr/>
            </p:nvSpPr>
            <p:spPr>
              <a:xfrm>
                <a:off x="1088413" y="1005303"/>
                <a:ext cx="6098714" cy="3854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để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tấn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công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này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thường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có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số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lượng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lớn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𝑏𝑤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</a:t>
                </a:r>
                <a:r>
                  <a:rPr lang="en-US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sao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cho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khả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năng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xảy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ra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cao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đối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mỗi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pPr marL="9144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𝑢𝑝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𝑢𝑝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𝑈𝑃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𝑛𝑢𝑙𝑙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sử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dụng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từ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ta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đặt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lvl="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tỉ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filler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định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nghĩa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𝑏𝑤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~ℵ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độ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lệch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tức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lấy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xung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quanh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phân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phối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trên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toàn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database.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15F140-F36E-4F8C-9187-B6B88A339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13" y="1005303"/>
                <a:ext cx="6098714" cy="3854068"/>
              </a:xfrm>
              <a:prstGeom prst="rect">
                <a:avLst/>
              </a:prstGeom>
              <a:blipFill>
                <a:blip r:embed="rId4"/>
                <a:stretch>
                  <a:fillRect l="-300" r="-300" b="-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15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6 (Bandwagon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B78EF3-39A2-4F2A-89BC-EDBE99F31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765" y="1131717"/>
            <a:ext cx="4892464" cy="2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1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640231" y="310737"/>
            <a:ext cx="768259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“Ế”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38914" name="Picture 2" descr="Kết quả hình ảnh cho bán ế">
            <a:extLst>
              <a:ext uri="{FF2B5EF4-FFF2-40B4-BE49-F238E27FC236}">
                <a16:creationId xmlns:a16="http://schemas.microsoft.com/office/drawing/2014/main" id="{0BCA7B9F-DA09-4030-8A76-78A41B85E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975500"/>
            <a:ext cx="57150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55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91531" y="29699"/>
            <a:ext cx="1989555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253F3-031C-4538-8AB9-79F808D8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719149"/>
            <a:ext cx="4534376" cy="17375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1CFC1-AC0A-405C-840C-9382C639C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577" y="841861"/>
            <a:ext cx="4442845" cy="1729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E5EF9-D339-4C66-965A-A1A908103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4376" y="2719149"/>
            <a:ext cx="4609624" cy="1737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FB83-9FBC-4C47-97BF-9CF695552E6A}"/>
                  </a:ext>
                </a:extLst>
              </p:cNvPr>
              <p:cNvSpPr txBox="1"/>
              <p:nvPr/>
            </p:nvSpPr>
            <p:spPr>
              <a:xfrm>
                <a:off x="3810412" y="362080"/>
                <a:ext cx="15231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𝐶𝑎𝑛𝑑𝑖𝑑𝑎𝑡𝑒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4AFB83-9FBC-4C47-97BF-9CF695552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412" y="362080"/>
                <a:ext cx="1523174" cy="369332"/>
              </a:xfrm>
              <a:prstGeom prst="rect">
                <a:avLst/>
              </a:prstGeom>
              <a:blipFill>
                <a:blip r:embed="rId6"/>
                <a:stretch>
                  <a:fillRect l="-4000" r="-4000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9DE7D-6161-4648-BA21-844B08CB7E5F}"/>
                  </a:ext>
                </a:extLst>
              </p:cNvPr>
              <p:cNvSpPr txBox="1"/>
              <p:nvPr/>
            </p:nvSpPr>
            <p:spPr>
              <a:xfrm>
                <a:off x="5381192" y="4535535"/>
                <a:ext cx="29159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𝐺𝑟𝑜𝑢𝑝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9DE7D-6161-4648-BA21-844B08CB7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192" y="4535535"/>
                <a:ext cx="2915991" cy="369332"/>
              </a:xfrm>
              <a:prstGeom prst="rect">
                <a:avLst/>
              </a:prstGeom>
              <a:blipFill>
                <a:blip r:embed="rId7"/>
                <a:stretch>
                  <a:fillRect l="-2929" r="-1883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01F41A-EDCB-4511-A430-39B0501AA218}"/>
                  </a:ext>
                </a:extLst>
              </p:cNvPr>
              <p:cNvSpPr txBox="1"/>
              <p:nvPr/>
            </p:nvSpPr>
            <p:spPr>
              <a:xfrm>
                <a:off x="1139668" y="4535535"/>
                <a:ext cx="2598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𝐺𝑟𝑜𝑢𝑝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𝐵𝑟𝑜𝑘𝑒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01F41A-EDCB-4511-A430-39B0501AA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68" y="4535535"/>
                <a:ext cx="2598147" cy="369332"/>
              </a:xfrm>
              <a:prstGeom prst="rect">
                <a:avLst/>
              </a:prstGeom>
              <a:blipFill>
                <a:blip r:embed="rId8"/>
                <a:stretch>
                  <a:fillRect l="-3286" r="-2113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43AB9B-5080-4651-90C1-4E621F4E12AC}"/>
                  </a:ext>
                </a:extLst>
              </p:cNvPr>
              <p:cNvSpPr txBox="1"/>
              <p:nvPr/>
            </p:nvSpPr>
            <p:spPr>
              <a:xfrm>
                <a:off x="127314" y="1265853"/>
                <a:ext cx="2311427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𝐺𝑟𝑜𝑢𝑝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𝐴𝑡𝑡𝑎𝑐𝑘𝑒𝑟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FA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43AB9B-5080-4651-90C1-4E621F4E1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14" y="1265853"/>
                <a:ext cx="2311427" cy="738664"/>
              </a:xfrm>
              <a:prstGeom prst="rect">
                <a:avLst/>
              </a:prstGeom>
              <a:blipFill>
                <a:blip r:embed="rId9"/>
                <a:stretch>
                  <a:fillRect b="-24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561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91531" y="29699"/>
            <a:ext cx="1989555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9DE7D-6161-4648-BA21-844B08CB7E5F}"/>
                  </a:ext>
                </a:extLst>
              </p:cNvPr>
              <p:cNvSpPr txBox="1"/>
              <p:nvPr/>
            </p:nvSpPr>
            <p:spPr>
              <a:xfrm>
                <a:off x="4254156" y="546746"/>
                <a:ext cx="29159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𝐺𝑟𝑜𝑢𝑝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9DE7D-6161-4648-BA21-844B08CB7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156" y="546746"/>
                <a:ext cx="2915991" cy="369332"/>
              </a:xfrm>
              <a:prstGeom prst="rect">
                <a:avLst/>
              </a:prstGeom>
              <a:blipFill>
                <a:blip r:embed="rId3"/>
                <a:stretch>
                  <a:fillRect l="-2929" r="-1883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01F41A-EDCB-4511-A430-39B0501AA218}"/>
                  </a:ext>
                </a:extLst>
              </p:cNvPr>
              <p:cNvSpPr txBox="1"/>
              <p:nvPr/>
            </p:nvSpPr>
            <p:spPr>
              <a:xfrm>
                <a:off x="4572000" y="177414"/>
                <a:ext cx="2598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𝐺𝑟𝑜𝑢𝑝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𝐵𝑟𝑜𝑘𝑒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01F41A-EDCB-4511-A430-39B0501AA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7414"/>
                <a:ext cx="2598147" cy="369332"/>
              </a:xfrm>
              <a:prstGeom prst="rect">
                <a:avLst/>
              </a:prstGeom>
              <a:blipFill>
                <a:blip r:embed="rId4"/>
                <a:stretch>
                  <a:fillRect l="-3286" r="-2113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43AB9B-5080-4651-90C1-4E621F4E12AC}"/>
                  </a:ext>
                </a:extLst>
              </p:cNvPr>
              <p:cNvSpPr txBox="1"/>
              <p:nvPr/>
            </p:nvSpPr>
            <p:spPr>
              <a:xfrm>
                <a:off x="365881" y="916078"/>
                <a:ext cx="34452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𝐺𝑟𝑜𝑢𝑝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𝐴𝑡𝑡𝑎𝑐𝑘𝑒𝑟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FA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43AB9B-5080-4651-90C1-4E621F4E1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81" y="916078"/>
                <a:ext cx="3445226" cy="369332"/>
              </a:xfrm>
              <a:prstGeom prst="rect">
                <a:avLst/>
              </a:prstGeom>
              <a:blipFill>
                <a:blip r:embed="rId5"/>
                <a:stretch>
                  <a:fillRect l="-4071" t="-22951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31E9156-22F6-45B6-B7B3-CB9E703A92C5}"/>
              </a:ext>
            </a:extLst>
          </p:cNvPr>
          <p:cNvSpPr txBox="1"/>
          <p:nvPr/>
        </p:nvSpPr>
        <p:spPr>
          <a:xfrm>
            <a:off x="640230" y="1773945"/>
            <a:ext cx="69726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Gọi</a:t>
            </a:r>
            <a:r>
              <a:rPr lang="en-US" sz="2400" dirty="0"/>
              <a:t> </a:t>
            </a:r>
            <a:r>
              <a:rPr lang="en-US" sz="2400" dirty="0" err="1"/>
              <a:t>lợi</a:t>
            </a:r>
            <a:r>
              <a:rPr lang="en-US" sz="2400" dirty="0"/>
              <a:t> </a:t>
            </a:r>
            <a:r>
              <a:rPr lang="en-US" sz="2400" dirty="0" err="1"/>
              <a:t>nhuận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attacker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user </a:t>
            </a:r>
            <a:r>
              <a:rPr lang="en-US" sz="2400" dirty="0" err="1"/>
              <a:t>nghe</a:t>
            </a:r>
            <a:r>
              <a:rPr lang="en-US" sz="2400" dirty="0"/>
              <a:t> “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đúng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” </a:t>
            </a:r>
            <a:r>
              <a:rPr lang="en-US" sz="2400" dirty="0" err="1"/>
              <a:t>là</a:t>
            </a:r>
            <a:r>
              <a:rPr lang="en-US" sz="2400" dirty="0"/>
              <a:t>: p</a:t>
            </a:r>
            <a:r>
              <a:rPr lang="en-US" sz="2400" baseline="-25000" dirty="0"/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215C7-FA2B-4A51-865B-7EC26E0D619D}"/>
              </a:ext>
            </a:extLst>
          </p:cNvPr>
          <p:cNvSpPr txBox="1"/>
          <p:nvPr/>
        </p:nvSpPr>
        <p:spPr>
          <a:xfrm>
            <a:off x="640230" y="2569465"/>
            <a:ext cx="69726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Gọi</a:t>
            </a:r>
            <a:r>
              <a:rPr lang="en-US" sz="2400" dirty="0"/>
              <a:t> event </a:t>
            </a:r>
            <a:r>
              <a:rPr lang="en-US" sz="2400" dirty="0" err="1"/>
              <a:t>mà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gợi</a:t>
            </a:r>
            <a:r>
              <a:rPr lang="en-US" sz="2400" dirty="0"/>
              <a:t> ý </a:t>
            </a:r>
            <a:r>
              <a:rPr lang="en-US" sz="2400" dirty="0" err="1"/>
              <a:t>cho</a:t>
            </a:r>
            <a:r>
              <a:rPr lang="en-US" sz="2400" dirty="0"/>
              <a:t> user (u) </a:t>
            </a:r>
            <a:r>
              <a:rPr lang="en-US" sz="2400" dirty="0" err="1"/>
              <a:t>bài</a:t>
            </a:r>
            <a:r>
              <a:rPr lang="en-US" sz="2400" dirty="0"/>
              <a:t> “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đúng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” </a:t>
            </a:r>
            <a:r>
              <a:rPr lang="en-US" sz="2400" dirty="0" err="1"/>
              <a:t>là</a:t>
            </a:r>
            <a:r>
              <a:rPr lang="en-US" sz="2400" dirty="0"/>
              <a:t>: </a:t>
            </a:r>
            <a:r>
              <a:rPr lang="en-US" sz="2400" dirty="0" err="1"/>
              <a:t>R</a:t>
            </a:r>
            <a:r>
              <a:rPr lang="en-US" sz="2400" baseline="-25000" dirty="0" err="1"/>
              <a:t>u,i</a:t>
            </a:r>
            <a:endParaRPr lang="en-US" sz="2400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B76D7-FD80-4970-8CB8-0FB7AD28ED18}"/>
              </a:ext>
            </a:extLst>
          </p:cNvPr>
          <p:cNvSpPr txBox="1"/>
          <p:nvPr/>
        </p:nvSpPr>
        <p:spPr>
          <a:xfrm>
            <a:off x="640230" y="1343186"/>
            <a:ext cx="69726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đúng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”: </a:t>
            </a:r>
            <a:r>
              <a:rPr lang="en-US" sz="2400" dirty="0" err="1"/>
              <a:t>i</a:t>
            </a:r>
            <a:endParaRPr lang="en-US" sz="2400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A01B6-2819-4025-97CA-B617B8A5795F}"/>
              </a:ext>
            </a:extLst>
          </p:cNvPr>
          <p:cNvSpPr txBox="1"/>
          <p:nvPr/>
        </p:nvSpPr>
        <p:spPr>
          <a:xfrm>
            <a:off x="640230" y="3364985"/>
            <a:ext cx="69726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Gọi</a:t>
            </a:r>
            <a:r>
              <a:rPr lang="en-US" sz="2400" dirty="0"/>
              <a:t> event user (u) </a:t>
            </a:r>
            <a:r>
              <a:rPr lang="en-US" sz="2400" dirty="0" err="1"/>
              <a:t>nghe</a:t>
            </a:r>
            <a:r>
              <a:rPr lang="en-US" sz="2400" dirty="0"/>
              <a:t> </a:t>
            </a:r>
            <a:r>
              <a:rPr lang="en-US" sz="2400" dirty="0" err="1"/>
              <a:t>bài</a:t>
            </a:r>
            <a:r>
              <a:rPr lang="en-US" sz="2400" dirty="0"/>
              <a:t> </a:t>
            </a:r>
          </a:p>
          <a:p>
            <a:r>
              <a:rPr lang="en-US" sz="2400" dirty="0"/>
              <a:t>“</a:t>
            </a:r>
            <a:r>
              <a:rPr lang="en-US" sz="2400" dirty="0" err="1"/>
              <a:t>Không</a:t>
            </a:r>
            <a:r>
              <a:rPr lang="en-US" sz="2400" dirty="0"/>
              <a:t> </a:t>
            </a:r>
            <a:r>
              <a:rPr lang="en-US" sz="2400" dirty="0" err="1"/>
              <a:t>phải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đúng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” </a:t>
            </a:r>
            <a:r>
              <a:rPr lang="en-US" sz="2400" dirty="0" err="1"/>
              <a:t>là</a:t>
            </a:r>
            <a:r>
              <a:rPr lang="en-US" sz="2400" dirty="0"/>
              <a:t>: </a:t>
            </a:r>
            <a:r>
              <a:rPr lang="en-US" sz="2400" dirty="0" err="1"/>
              <a:t>L</a:t>
            </a:r>
            <a:r>
              <a:rPr lang="en-US" sz="2400" baseline="-25000" dirty="0" err="1"/>
              <a:t>u,i</a:t>
            </a:r>
            <a:endParaRPr lang="en-US" sz="2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16C918-FB46-4149-AEAF-90801FB86377}"/>
                  </a:ext>
                </a:extLst>
              </p:cNvPr>
              <p:cNvSpPr txBox="1"/>
              <p:nvPr/>
            </p:nvSpPr>
            <p:spPr>
              <a:xfrm>
                <a:off x="1583617" y="4103649"/>
                <a:ext cx="5341078" cy="896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𝑃𝑟𝑜𝑓𝑖𝑡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16C918-FB46-4149-AEAF-90801FB86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17" y="4103649"/>
                <a:ext cx="5341078" cy="896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349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91531" y="29699"/>
            <a:ext cx="1989555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9DE7D-6161-4648-BA21-844B08CB7E5F}"/>
                  </a:ext>
                </a:extLst>
              </p:cNvPr>
              <p:cNvSpPr txBox="1"/>
              <p:nvPr/>
            </p:nvSpPr>
            <p:spPr>
              <a:xfrm>
                <a:off x="4254156" y="546746"/>
                <a:ext cx="29159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𝐺𝑟𝑜𝑢𝑝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𝑙𝑜𝑣𝑒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B9DE7D-6161-4648-BA21-844B08CB7E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156" y="546746"/>
                <a:ext cx="2915991" cy="369332"/>
              </a:xfrm>
              <a:prstGeom prst="rect">
                <a:avLst/>
              </a:prstGeom>
              <a:blipFill>
                <a:blip r:embed="rId3"/>
                <a:stretch>
                  <a:fillRect l="-2929" r="-1883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01F41A-EDCB-4511-A430-39B0501AA218}"/>
                  </a:ext>
                </a:extLst>
              </p:cNvPr>
              <p:cNvSpPr txBox="1"/>
              <p:nvPr/>
            </p:nvSpPr>
            <p:spPr>
              <a:xfrm>
                <a:off x="4572000" y="177414"/>
                <a:ext cx="259814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𝐺𝑟𝑜𝑢𝑝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𝐵𝑟𝑜𝑘𝑒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01F41A-EDCB-4511-A430-39B0501AA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77414"/>
                <a:ext cx="2598147" cy="369332"/>
              </a:xfrm>
              <a:prstGeom prst="rect">
                <a:avLst/>
              </a:prstGeom>
              <a:blipFill>
                <a:blip r:embed="rId4"/>
                <a:stretch>
                  <a:fillRect l="-3286" r="-2113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43AB9B-5080-4651-90C1-4E621F4E12AC}"/>
                  </a:ext>
                </a:extLst>
              </p:cNvPr>
              <p:cNvSpPr txBox="1"/>
              <p:nvPr/>
            </p:nvSpPr>
            <p:spPr>
              <a:xfrm>
                <a:off x="365881" y="916078"/>
                <a:ext cx="344522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𝐺𝑟𝑜𝑢𝑝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𝐴𝑡𝑡𝑎𝑐𝑘𝑒𝑟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FA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D43AB9B-5080-4651-90C1-4E621F4E1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81" y="916078"/>
                <a:ext cx="3445226" cy="369332"/>
              </a:xfrm>
              <a:prstGeom prst="rect">
                <a:avLst/>
              </a:prstGeom>
              <a:blipFill>
                <a:blip r:embed="rId5"/>
                <a:stretch>
                  <a:fillRect l="-4071" t="-22951" b="-50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16C918-FB46-4149-AEAF-90801FB86377}"/>
                  </a:ext>
                </a:extLst>
              </p:cNvPr>
              <p:cNvSpPr txBox="1"/>
              <p:nvPr/>
            </p:nvSpPr>
            <p:spPr>
              <a:xfrm>
                <a:off x="1583617" y="1657821"/>
                <a:ext cx="5341078" cy="896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𝑃𝑟𝑜𝑓𝑖𝑡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16C918-FB46-4149-AEAF-90801FB86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17" y="1657821"/>
                <a:ext cx="5341078" cy="896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799A5D5-081C-4EF4-A766-ACA670AECA81}"/>
                  </a:ext>
                </a:extLst>
              </p:cNvPr>
              <p:cNvSpPr/>
              <p:nvPr/>
            </p:nvSpPr>
            <p:spPr>
              <a:xfrm>
                <a:off x="750697" y="2926888"/>
                <a:ext cx="710059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799A5D5-081C-4EF4-A766-ACA670AEC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97" y="2926888"/>
                <a:ext cx="7100598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515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7 (Segment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0DE55-FAF7-46B4-865B-96E4D35DB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298" y="1238407"/>
            <a:ext cx="4351397" cy="19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933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7 (Segment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0" y="961323"/>
            <a:ext cx="70364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 Attack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955062" y="2479153"/>
                <a:ext cx="5185779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62" y="2479153"/>
                <a:ext cx="5185779" cy="532453"/>
              </a:xfrm>
              <a:prstGeom prst="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72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ết quả hình ảnh cho Batman">
            <a:extLst>
              <a:ext uri="{FF2B5EF4-FFF2-40B4-BE49-F238E27FC236}">
                <a16:creationId xmlns:a16="http://schemas.microsoft.com/office/drawing/2014/main" id="{0A1D9F55-0107-46BB-A5F4-4406FBAC9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316850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ết quả hình ảnh cho Superman">
            <a:extLst>
              <a:ext uri="{FF2B5EF4-FFF2-40B4-BE49-F238E27FC236}">
                <a16:creationId xmlns:a16="http://schemas.microsoft.com/office/drawing/2014/main" id="{0E7B1799-02BB-44F4-9272-FFF0B0D0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504" y="0"/>
            <a:ext cx="3168502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ình ảnh có liên quan">
            <a:extLst>
              <a:ext uri="{FF2B5EF4-FFF2-40B4-BE49-F238E27FC236}">
                <a16:creationId xmlns:a16="http://schemas.microsoft.com/office/drawing/2014/main" id="{1FAD550A-3661-4EE5-B5A2-798D5AD3E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06" y="0"/>
            <a:ext cx="280699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ình ảnh có liên quan">
            <a:extLst>
              <a:ext uri="{FF2B5EF4-FFF2-40B4-BE49-F238E27FC236}">
                <a16:creationId xmlns:a16="http://schemas.microsoft.com/office/drawing/2014/main" id="{922763C4-0113-4258-92EE-03F8C0D71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717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ình ảnh có liên quan">
            <a:extLst>
              <a:ext uri="{FF2B5EF4-FFF2-40B4-BE49-F238E27FC236}">
                <a16:creationId xmlns:a16="http://schemas.microsoft.com/office/drawing/2014/main" id="{28B67B87-9DC0-4594-B5E2-7A1D1AB1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7175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637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91531" y="29699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7 (Segment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979110" y="694462"/>
                <a:ext cx="5185779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𝑠𝑒𝑔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𝑠𝑒𝑔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110" y="694462"/>
                <a:ext cx="5185779" cy="532453"/>
              </a:xfrm>
              <a:prstGeom prst="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ECA8C67-E4E1-4530-A619-0A6D7E5654A0}"/>
                  </a:ext>
                </a:extLst>
              </p:cNvPr>
              <p:cNvSpPr/>
              <p:nvPr/>
            </p:nvSpPr>
            <p:spPr>
              <a:xfrm>
                <a:off x="1359194" y="1359225"/>
                <a:ext cx="6425609" cy="3257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để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tấn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công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định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nghĩa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sẵn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𝑠𝑒𝑔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dùng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để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định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nghĩa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nhóm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người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dùng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kẻ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tấn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công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nhắm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đến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sử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dụng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từ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𝐼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ta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đặt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tỉ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filler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định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nghĩa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𝛷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𝑠𝑒𝑔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sử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dụng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ECA8C67-E4E1-4530-A619-0A6D7E5654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194" y="1359225"/>
                <a:ext cx="6425609" cy="3257430"/>
              </a:xfrm>
              <a:prstGeom prst="rect">
                <a:avLst/>
              </a:prstGeom>
              <a:blipFill>
                <a:blip r:embed="rId4"/>
                <a:stretch>
                  <a:fillRect l="-569" r="-474" b="-1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285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165413" y="920763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7 (Segment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85D76-D6CC-4D87-ADA6-C5231004E348}"/>
              </a:ext>
            </a:extLst>
          </p:cNvPr>
          <p:cNvSpPr txBox="1"/>
          <p:nvPr/>
        </p:nvSpPr>
        <p:spPr>
          <a:xfrm>
            <a:off x="1126775" y="1959629"/>
            <a:ext cx="344522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Segment user: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69C0D4-6B3F-47E7-AE52-C0A4094004C2}"/>
                  </a:ext>
                </a:extLst>
              </p:cNvPr>
              <p:cNvSpPr/>
              <p:nvPr/>
            </p:nvSpPr>
            <p:spPr>
              <a:xfrm>
                <a:off x="3214770" y="2328961"/>
                <a:ext cx="271446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e>
                            <m:sub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669C0D4-6B3F-47E7-AE52-C0A409400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770" y="2328961"/>
                <a:ext cx="2714461" cy="461665"/>
              </a:xfrm>
              <a:prstGeom prst="rect">
                <a:avLst/>
              </a:prstGeom>
              <a:blipFill>
                <a:blip r:embed="rId3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6FA38A0-D878-47D2-AE5C-80ED8993DD05}"/>
              </a:ext>
            </a:extLst>
          </p:cNvPr>
          <p:cNvSpPr txBox="1"/>
          <p:nvPr/>
        </p:nvSpPr>
        <p:spPr>
          <a:xfrm>
            <a:off x="1126775" y="2790626"/>
            <a:ext cx="344522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rating: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600AA5-4D8A-4315-B17E-1757A4E9D36D}"/>
                  </a:ext>
                </a:extLst>
              </p:cNvPr>
              <p:cNvSpPr/>
              <p:nvPr/>
            </p:nvSpPr>
            <p:spPr>
              <a:xfrm>
                <a:off x="1965453" y="3159958"/>
                <a:ext cx="521309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>
                          <a:latin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,∀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𝑟𝑎𝑡𝑖𝑛𝑔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)≥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600AA5-4D8A-4315-B17E-1757A4E9D3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453" y="3159958"/>
                <a:ext cx="5213094" cy="491417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17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8 (Love/Hate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0284A-E30A-432E-ACF3-28177A187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573" y="1215545"/>
            <a:ext cx="4000847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15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8 (Love/Hate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0" y="961323"/>
            <a:ext cx="70364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Love/Hate Attack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955062" y="2479153"/>
                <a:ext cx="41659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𝑙h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𝑙h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𝑙h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𝑙h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062" y="2479153"/>
                <a:ext cx="416594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534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8 (Love/Hate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41986" name="Picture 2" descr="Hình ảnh có liên quan">
            <a:extLst>
              <a:ext uri="{FF2B5EF4-FFF2-40B4-BE49-F238E27FC236}">
                <a16:creationId xmlns:a16="http://schemas.microsoft.com/office/drawing/2014/main" id="{4C43F03F-CDCC-41F6-9484-545D9B340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1" y="1555132"/>
            <a:ext cx="3067382" cy="20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2" name="Picture 2" descr="Kết quả hình ảnh cho hate">
            <a:extLst>
              <a:ext uri="{FF2B5EF4-FFF2-40B4-BE49-F238E27FC236}">
                <a16:creationId xmlns:a16="http://schemas.microsoft.com/office/drawing/2014/main" id="{4B8AD8C0-7C09-4840-B2DD-6A28A2650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394" y="1555132"/>
            <a:ext cx="3067383" cy="203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590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560"/>
            <a:ext cx="6098714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8 (Love/Hate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1332263" y="961323"/>
                <a:ext cx="41659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𝑙h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𝑙h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𝑙h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𝑙h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𝑙h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263" y="961323"/>
                <a:ext cx="416594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D734EC4-A597-47A6-8775-B51DEEFC37DF}"/>
                  </a:ext>
                </a:extLst>
              </p:cNvPr>
              <p:cNvSpPr/>
              <p:nvPr/>
            </p:nvSpPr>
            <p:spPr>
              <a:xfrm>
                <a:off x="640231" y="1453766"/>
                <a:ext cx="6670510" cy="2372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=∅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từ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ta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đặt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tỉ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filler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định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nghĩa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𝛷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𝑙h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sử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dụng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D734EC4-A597-47A6-8775-B51DEEFC3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231" y="1453766"/>
                <a:ext cx="6670510" cy="2372637"/>
              </a:xfrm>
              <a:prstGeom prst="rect">
                <a:avLst/>
              </a:prstGeom>
              <a:blipFill>
                <a:blip r:embed="rId4"/>
                <a:stretch>
                  <a:fillRect l="-731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71082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0" y="296560"/>
            <a:ext cx="7473859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9 (Reverse Bandwagon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13DF0-A91C-4947-BFFD-307BE2BEC418}"/>
              </a:ext>
            </a:extLst>
          </p:cNvPr>
          <p:cNvSpPr/>
          <p:nvPr/>
        </p:nvSpPr>
        <p:spPr>
          <a:xfrm>
            <a:off x="1053760" y="961323"/>
            <a:ext cx="70364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Reverse Bandwagon Attack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Google Shape;3844;p14">
            <a:extLst>
              <a:ext uri="{FF2B5EF4-FFF2-40B4-BE49-F238E27FC236}">
                <a16:creationId xmlns:a16="http://schemas.microsoft.com/office/drawing/2014/main" id="{629ED766-2D1A-4167-AAA3-0A22D05AD7A4}"/>
              </a:ext>
            </a:extLst>
          </p:cNvPr>
          <p:cNvSpPr txBox="1">
            <a:spLocks/>
          </p:cNvSpPr>
          <p:nvPr/>
        </p:nvSpPr>
        <p:spPr>
          <a:xfrm>
            <a:off x="1117009" y="3458759"/>
            <a:ext cx="6909976" cy="723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EBFDDC-F5B9-4B3E-B812-D5CF92DA0DE4}"/>
                  </a:ext>
                </a:extLst>
              </p:cNvPr>
              <p:cNvSpPr txBox="1"/>
              <p:nvPr/>
            </p:nvSpPr>
            <p:spPr>
              <a:xfrm>
                <a:off x="1759656" y="2502428"/>
                <a:ext cx="562468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𝑏𝑤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EBFDDC-F5B9-4B3E-B812-D5CF92DA0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656" y="2502428"/>
                <a:ext cx="5624681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859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29699"/>
            <a:ext cx="6098714" cy="5186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Định</a:t>
            </a:r>
            <a:r>
              <a:rPr lang="en-US" sz="2800" dirty="0"/>
              <a:t> </a:t>
            </a:r>
            <a:r>
              <a:rPr lang="en-US" sz="2800" dirty="0" err="1"/>
              <a:t>nghĩa</a:t>
            </a:r>
            <a:r>
              <a:rPr lang="en-US" sz="2800" dirty="0"/>
              <a:t> 9 (Reverse Bandwagon Attack)</a:t>
            </a:r>
            <a:endParaRPr sz="2800"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/>
              <p:nvPr/>
            </p:nvSpPr>
            <p:spPr>
              <a:xfrm>
                <a:off x="2402583" y="548302"/>
                <a:ext cx="4211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𝑏𝑤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〈"/>
                          <m:endChr m:val="〉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6B31FE-C2D1-4E4F-A370-43111FA55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583" y="548302"/>
                <a:ext cx="4211281" cy="369332"/>
              </a:xfrm>
              <a:prstGeom prst="rect">
                <a:avLst/>
              </a:prstGeom>
              <a:blipFill>
                <a:blip r:embed="rId3"/>
                <a:stretch>
                  <a:fillRect l="-101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15F140-F36E-4F8C-9187-B6B88A3397A2}"/>
                  </a:ext>
                </a:extLst>
              </p:cNvPr>
              <p:cNvSpPr/>
              <p:nvPr/>
            </p:nvSpPr>
            <p:spPr>
              <a:xfrm>
                <a:off x="1088413" y="1005303"/>
                <a:ext cx="6098714" cy="35309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để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tấn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công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này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thường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có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số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lượng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rất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nhỏ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𝑏𝑤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</a:t>
                </a:r>
                <a:r>
                  <a:rPr lang="en-US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sao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cho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</a:t>
                </a:r>
              </a:p>
              <a:p>
                <a:pPr marL="914400"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∀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sử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dụng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R.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chọn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từ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tập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ta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đặt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 lvl="0"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tỉ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filler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định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nghĩa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𝑏𝑤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~ℵ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𝐼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𝐼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độ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lệch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,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tức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sẽ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được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lấy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ngẫu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nhiên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xung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quanh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phân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phối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chuẩn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trên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toàn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database.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415F140-F36E-4F8C-9187-B6B88A339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413" y="1005303"/>
                <a:ext cx="6098714" cy="3530903"/>
              </a:xfrm>
              <a:prstGeom prst="rect">
                <a:avLst/>
              </a:prstGeom>
              <a:blipFill>
                <a:blip r:embed="rId4"/>
                <a:stretch>
                  <a:fillRect l="-300" r="-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500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880096" y="-3339"/>
            <a:ext cx="29244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COMPARISONS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22768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Filler items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Average attack vs Bandwagon attack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620C2-BAAD-46FB-B362-DD566609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894" y="1042436"/>
            <a:ext cx="5768840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4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1748391" y="148003"/>
            <a:ext cx="564721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COMPARISONS (PUSH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22768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User-based collaborative filtering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F31B6-97D3-45D0-9B33-E898A7264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52" y="1156746"/>
            <a:ext cx="5715495" cy="22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2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1E1007-1749-4F6A-8945-B996062C7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131470"/>
              </p:ext>
            </p:extLst>
          </p:nvPr>
        </p:nvGraphicFramePr>
        <p:xfrm>
          <a:off x="1028302" y="1848259"/>
          <a:ext cx="4580215" cy="1568196"/>
        </p:xfrm>
        <a:graphic>
          <a:graphicData uri="http://schemas.openxmlformats.org/drawingml/2006/table">
            <a:tbl>
              <a:tblPr firstRow="1" firstCol="1" bandRow="1">
                <a:tableStyleId>{A5A13CB7-FD7D-44A0-9251-404815F3AFED}</a:tableStyleId>
              </a:tblPr>
              <a:tblGrid>
                <a:gridCol w="1574746">
                  <a:extLst>
                    <a:ext uri="{9D8B030D-6E8A-4147-A177-3AD203B41FA5}">
                      <a16:colId xmlns:a16="http://schemas.microsoft.com/office/drawing/2014/main" val="362535186"/>
                    </a:ext>
                  </a:extLst>
                </a:gridCol>
                <a:gridCol w="425303">
                  <a:extLst>
                    <a:ext uri="{9D8B030D-6E8A-4147-A177-3AD203B41FA5}">
                      <a16:colId xmlns:a16="http://schemas.microsoft.com/office/drawing/2014/main" val="2305610283"/>
                    </a:ext>
                  </a:extLst>
                </a:gridCol>
                <a:gridCol w="424388">
                  <a:extLst>
                    <a:ext uri="{9D8B030D-6E8A-4147-A177-3AD203B41FA5}">
                      <a16:colId xmlns:a16="http://schemas.microsoft.com/office/drawing/2014/main" val="332341776"/>
                    </a:ext>
                  </a:extLst>
                </a:gridCol>
                <a:gridCol w="521384">
                  <a:extLst>
                    <a:ext uri="{9D8B030D-6E8A-4147-A177-3AD203B41FA5}">
                      <a16:colId xmlns:a16="http://schemas.microsoft.com/office/drawing/2014/main" val="303901674"/>
                    </a:ext>
                  </a:extLst>
                </a:gridCol>
                <a:gridCol w="526453">
                  <a:extLst>
                    <a:ext uri="{9D8B030D-6E8A-4147-A177-3AD203B41FA5}">
                      <a16:colId xmlns:a16="http://schemas.microsoft.com/office/drawing/2014/main" val="3015273646"/>
                    </a:ext>
                  </a:extLst>
                </a:gridCol>
                <a:gridCol w="521384">
                  <a:extLst>
                    <a:ext uri="{9D8B030D-6E8A-4147-A177-3AD203B41FA5}">
                      <a16:colId xmlns:a16="http://schemas.microsoft.com/office/drawing/2014/main" val="3955822943"/>
                    </a:ext>
                  </a:extLst>
                </a:gridCol>
                <a:gridCol w="586557">
                  <a:extLst>
                    <a:ext uri="{9D8B030D-6E8A-4147-A177-3AD203B41FA5}">
                      <a16:colId xmlns:a16="http://schemas.microsoft.com/office/drawing/2014/main" val="27684944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A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E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F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4244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Batman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8470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Spyderman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7451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Superman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286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My neighbor </a:t>
                      </a:r>
                      <a:r>
                        <a:rPr lang="en-US" sz="1300" dirty="0" err="1">
                          <a:effectLst/>
                        </a:rPr>
                        <a:t>tororo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3686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Doraemon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?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6921132"/>
                  </a:ext>
                </a:extLst>
              </a:tr>
            </a:tbl>
          </a:graphicData>
        </a:graphic>
      </p:graphicFrame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756610" y="803171"/>
            <a:ext cx="31235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Utility Matrix</a:t>
            </a:r>
          </a:p>
        </p:txBody>
      </p:sp>
    </p:spTree>
    <p:extLst>
      <p:ext uri="{BB962C8B-B14F-4D97-AF65-F5344CB8AC3E}">
        <p14:creationId xmlns:p14="http://schemas.microsoft.com/office/powerpoint/2010/main" val="375091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880096" y="-3339"/>
            <a:ext cx="29244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COMPARISONS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22768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Item-based collaborative filtering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9B9193-535B-4E72-8876-EBCB31602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097" y="1133884"/>
            <a:ext cx="5829805" cy="23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41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880096" y="-3339"/>
            <a:ext cx="29244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COMPARISONS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22768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segment attack (horror)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user-based collaborative filtering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B10345-51CD-4371-AA45-BB7913E63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842" y="1335832"/>
            <a:ext cx="5806943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026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880096" y="-3339"/>
            <a:ext cx="29244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COMPARISONS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22768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segment attack (horror)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item-based collaborative filtering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18A5E-B90C-411C-AFAE-69DE917D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07" y="1278677"/>
            <a:ext cx="5685013" cy="20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90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1748391" y="148003"/>
            <a:ext cx="564721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COMPARISONS (NUKE ATTACK)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22768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nuke attack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4AC596-8B52-49C7-859F-509A66C1B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872" y="1369589"/>
            <a:ext cx="5700254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76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2880096" y="-3339"/>
            <a:ext cx="2924436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2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3" name="Google Shape;3844;p14">
            <a:extLst>
              <a:ext uri="{FF2B5EF4-FFF2-40B4-BE49-F238E27FC236}">
                <a16:creationId xmlns:a16="http://schemas.microsoft.com/office/drawing/2014/main" id="{AB03FD12-0D45-48CE-B872-D9533106A8F7}"/>
              </a:ext>
            </a:extLst>
          </p:cNvPr>
          <p:cNvSpPr txBox="1">
            <a:spLocks/>
          </p:cNvSpPr>
          <p:nvPr/>
        </p:nvSpPr>
        <p:spPr>
          <a:xfrm>
            <a:off x="795085" y="3722768"/>
            <a:ext cx="6909976" cy="969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▪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▫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●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○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tillium Web Light"/>
              <a:buChar char="■"/>
              <a:defRPr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Bamshad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Mobasher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Robin Burke, Runa </a:t>
            </a:r>
            <a:r>
              <a:rPr lang="en-US" sz="1300" dirty="0" err="1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Bhaumik</a:t>
            </a:r>
            <a:r>
              <a:rPr lang="en-US" sz="1300" dirty="0">
                <a:solidFill>
                  <a:srgbClr val="0B87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Chad Williams, 2007, Towards Trustworthy Recommender Systems: An Analysis of Attack Models and Algorithm Robustness)</a:t>
            </a:r>
          </a:p>
          <a:p>
            <a:pPr marL="0" indent="0">
              <a:spcBef>
                <a:spcPts val="100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Font typeface="Titillium Web Light"/>
              <a:buNone/>
            </a:pPr>
            <a:endParaRPr lang="en-US" sz="1300" dirty="0">
              <a:solidFill>
                <a:srgbClr val="0B87A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73D1D-7E32-4F26-8B7E-5A855EE35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73" y="761912"/>
            <a:ext cx="5753599" cy="31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1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DEFEND</a:t>
            </a:r>
            <a:br>
              <a:rPr lang="en-US" dirty="0"/>
            </a:br>
            <a:r>
              <a:rPr lang="en-US" dirty="0"/>
              <a:t>RECOMMENDATION SYSTEM 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228" name="Picture 4" descr="Kết quả hình ảnh cho shield">
            <a:extLst>
              <a:ext uri="{FF2B5EF4-FFF2-40B4-BE49-F238E27FC236}">
                <a16:creationId xmlns:a16="http://schemas.microsoft.com/office/drawing/2014/main" id="{C64FF245-983D-48A5-8CB8-8C1FF8D0B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310" y="485530"/>
            <a:ext cx="1556550" cy="18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4576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340389"/>
            <a:ext cx="1907300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CAPTCHA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pic>
        <p:nvPicPr>
          <p:cNvPr id="65540" name="Picture 4" descr="Hình ảnh có liên quan">
            <a:extLst>
              <a:ext uri="{FF2B5EF4-FFF2-40B4-BE49-F238E27FC236}">
                <a16:creationId xmlns:a16="http://schemas.microsoft.com/office/drawing/2014/main" id="{7B4CA872-C439-424E-AB14-04111B888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1" y="1005152"/>
            <a:ext cx="6477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31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1076335"/>
            <a:ext cx="7083431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Rating Deviation from Mean Agreement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37658B-57A8-4A4A-8A40-38AC8D468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750" y="1741098"/>
            <a:ext cx="4610500" cy="16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67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1076335"/>
            <a:ext cx="7083431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Weighted Deviation from </a:t>
            </a:r>
            <a:br>
              <a:rPr lang="en-US" dirty="0"/>
            </a:br>
            <a:r>
              <a:rPr lang="en-US" dirty="0"/>
              <a:t>Mean Agreement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FF2839-2932-4540-A5D7-FE688D8B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336" y="1687753"/>
            <a:ext cx="4473328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159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1076335"/>
            <a:ext cx="7083431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Length Variance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CDDCA-17FD-4322-9BBF-C08BFFC6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801" y="1954476"/>
            <a:ext cx="4130398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56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756610" y="9291"/>
            <a:ext cx="31235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Item Profile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C75B2C0-4861-4B88-A633-C377EF2C96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8804106"/>
                  </p:ext>
                </p:extLst>
              </p:nvPr>
            </p:nvGraphicFramePr>
            <p:xfrm>
              <a:off x="128082" y="845182"/>
              <a:ext cx="6329427" cy="1865376"/>
            </p:xfrm>
            <a:graphic>
              <a:graphicData uri="http://schemas.openxmlformats.org/drawingml/2006/table">
                <a:tbl>
                  <a:tblPr firstRow="1" firstCol="1" bandRow="1">
                    <a:tableStyleId>{A5A13CB7-FD7D-44A0-9251-404815F3AFED}</a:tableStyleId>
                  </a:tblPr>
                  <a:tblGrid>
                    <a:gridCol w="1632411">
                      <a:extLst>
                        <a:ext uri="{9D8B030D-6E8A-4147-A177-3AD203B41FA5}">
                          <a16:colId xmlns:a16="http://schemas.microsoft.com/office/drawing/2014/main" val="3182107863"/>
                        </a:ext>
                      </a:extLst>
                    </a:gridCol>
                    <a:gridCol w="386731">
                      <a:extLst>
                        <a:ext uri="{9D8B030D-6E8A-4147-A177-3AD203B41FA5}">
                          <a16:colId xmlns:a16="http://schemas.microsoft.com/office/drawing/2014/main" val="1885265260"/>
                        </a:ext>
                      </a:extLst>
                    </a:gridCol>
                    <a:gridCol w="485170">
                      <a:extLst>
                        <a:ext uri="{9D8B030D-6E8A-4147-A177-3AD203B41FA5}">
                          <a16:colId xmlns:a16="http://schemas.microsoft.com/office/drawing/2014/main" val="3415621962"/>
                        </a:ext>
                      </a:extLst>
                    </a:gridCol>
                    <a:gridCol w="527360">
                      <a:extLst>
                        <a:ext uri="{9D8B030D-6E8A-4147-A177-3AD203B41FA5}">
                          <a16:colId xmlns:a16="http://schemas.microsoft.com/office/drawing/2014/main" val="2787017321"/>
                        </a:ext>
                      </a:extLst>
                    </a:gridCol>
                    <a:gridCol w="499234">
                      <a:extLst>
                        <a:ext uri="{9D8B030D-6E8A-4147-A177-3AD203B41FA5}">
                          <a16:colId xmlns:a16="http://schemas.microsoft.com/office/drawing/2014/main" val="1581635013"/>
                        </a:ext>
                      </a:extLst>
                    </a:gridCol>
                    <a:gridCol w="520328">
                      <a:extLst>
                        <a:ext uri="{9D8B030D-6E8A-4147-A177-3AD203B41FA5}">
                          <a16:colId xmlns:a16="http://schemas.microsoft.com/office/drawing/2014/main" val="3320189281"/>
                        </a:ext>
                      </a:extLst>
                    </a:gridCol>
                    <a:gridCol w="534392">
                      <a:extLst>
                        <a:ext uri="{9D8B030D-6E8A-4147-A177-3AD203B41FA5}">
                          <a16:colId xmlns:a16="http://schemas.microsoft.com/office/drawing/2014/main" val="3340140522"/>
                        </a:ext>
                      </a:extLst>
                    </a:gridCol>
                    <a:gridCol w="1743801">
                      <a:extLst>
                        <a:ext uri="{9D8B030D-6E8A-4147-A177-3AD203B41FA5}">
                          <a16:colId xmlns:a16="http://schemas.microsoft.com/office/drawing/2014/main" val="47816161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 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A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B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C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E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F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Item feature vector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9090709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Batman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1</a:t>
                          </a:r>
                          <a:r>
                            <a:rPr lang="en-US" sz="1300">
                              <a:effectLst/>
                            </a:rPr>
                            <a:t> = [0.99, 0.02]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899129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Spyderman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2</a:t>
                          </a:r>
                          <a:r>
                            <a:rPr lang="en-US" sz="1300">
                              <a:effectLst/>
                            </a:rPr>
                            <a:t> = [0.91, 0.11]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73572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Superman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3</a:t>
                          </a:r>
                          <a:r>
                            <a:rPr lang="en-US" sz="1300">
                              <a:effectLst/>
                            </a:rPr>
                            <a:t> = [0.95, 0.05]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507940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My neighbor </a:t>
                          </a:r>
                          <a:r>
                            <a:rPr lang="en-US" sz="1300" dirty="0" err="1">
                              <a:effectLst/>
                            </a:rPr>
                            <a:t>tororo</a:t>
                          </a: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4</a:t>
                          </a:r>
                          <a:r>
                            <a:rPr lang="en-US" sz="1300">
                              <a:effectLst/>
                            </a:rPr>
                            <a:t> = [0.01, 0.99]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6736862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Doraemon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5</a:t>
                          </a:r>
                          <a:r>
                            <a:rPr lang="en-US" sz="1300">
                              <a:effectLst/>
                            </a:rPr>
                            <a:t> = [0.03, 0.98]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88468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User model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3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sz="13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0113951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DC75B2C0-4861-4B88-A633-C377EF2C96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8804106"/>
                  </p:ext>
                </p:extLst>
              </p:nvPr>
            </p:nvGraphicFramePr>
            <p:xfrm>
              <a:off x="128082" y="845182"/>
              <a:ext cx="6329427" cy="1865376"/>
            </p:xfrm>
            <a:graphic>
              <a:graphicData uri="http://schemas.openxmlformats.org/drawingml/2006/table">
                <a:tbl>
                  <a:tblPr firstRow="1" firstCol="1" bandRow="1">
                    <a:tableStyleId>{A5A13CB7-FD7D-44A0-9251-404815F3AFED}</a:tableStyleId>
                  </a:tblPr>
                  <a:tblGrid>
                    <a:gridCol w="1632411">
                      <a:extLst>
                        <a:ext uri="{9D8B030D-6E8A-4147-A177-3AD203B41FA5}">
                          <a16:colId xmlns:a16="http://schemas.microsoft.com/office/drawing/2014/main" val="3182107863"/>
                        </a:ext>
                      </a:extLst>
                    </a:gridCol>
                    <a:gridCol w="386731">
                      <a:extLst>
                        <a:ext uri="{9D8B030D-6E8A-4147-A177-3AD203B41FA5}">
                          <a16:colId xmlns:a16="http://schemas.microsoft.com/office/drawing/2014/main" val="1885265260"/>
                        </a:ext>
                      </a:extLst>
                    </a:gridCol>
                    <a:gridCol w="485170">
                      <a:extLst>
                        <a:ext uri="{9D8B030D-6E8A-4147-A177-3AD203B41FA5}">
                          <a16:colId xmlns:a16="http://schemas.microsoft.com/office/drawing/2014/main" val="3415621962"/>
                        </a:ext>
                      </a:extLst>
                    </a:gridCol>
                    <a:gridCol w="527360">
                      <a:extLst>
                        <a:ext uri="{9D8B030D-6E8A-4147-A177-3AD203B41FA5}">
                          <a16:colId xmlns:a16="http://schemas.microsoft.com/office/drawing/2014/main" val="2787017321"/>
                        </a:ext>
                      </a:extLst>
                    </a:gridCol>
                    <a:gridCol w="499234">
                      <a:extLst>
                        <a:ext uri="{9D8B030D-6E8A-4147-A177-3AD203B41FA5}">
                          <a16:colId xmlns:a16="http://schemas.microsoft.com/office/drawing/2014/main" val="1581635013"/>
                        </a:ext>
                      </a:extLst>
                    </a:gridCol>
                    <a:gridCol w="520328">
                      <a:extLst>
                        <a:ext uri="{9D8B030D-6E8A-4147-A177-3AD203B41FA5}">
                          <a16:colId xmlns:a16="http://schemas.microsoft.com/office/drawing/2014/main" val="3320189281"/>
                        </a:ext>
                      </a:extLst>
                    </a:gridCol>
                    <a:gridCol w="534392">
                      <a:extLst>
                        <a:ext uri="{9D8B030D-6E8A-4147-A177-3AD203B41FA5}">
                          <a16:colId xmlns:a16="http://schemas.microsoft.com/office/drawing/2014/main" val="3340140522"/>
                        </a:ext>
                      </a:extLst>
                    </a:gridCol>
                    <a:gridCol w="1743801">
                      <a:extLst>
                        <a:ext uri="{9D8B030D-6E8A-4147-A177-3AD203B41FA5}">
                          <a16:colId xmlns:a16="http://schemas.microsoft.com/office/drawing/2014/main" val="478161615"/>
                        </a:ext>
                      </a:extLst>
                    </a:gridCol>
                  </a:tblGrid>
                  <a:tr h="261366"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 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A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B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C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E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F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Item feature vector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90907090"/>
                      </a:ext>
                    </a:extLst>
                  </a:tr>
                  <a:tr h="261366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Batman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1</a:t>
                          </a:r>
                          <a:r>
                            <a:rPr lang="en-US" sz="1300">
                              <a:effectLst/>
                            </a:rPr>
                            <a:t> = [0.99, 0.02]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89912906"/>
                      </a:ext>
                    </a:extLst>
                  </a:tr>
                  <a:tr h="261366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Spyderman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2</a:t>
                          </a:r>
                          <a:r>
                            <a:rPr lang="en-US" sz="1300">
                              <a:effectLst/>
                            </a:rPr>
                            <a:t> = [0.91, 0.11]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735724"/>
                      </a:ext>
                    </a:extLst>
                  </a:tr>
                  <a:tr h="261366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Superman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3</a:t>
                          </a:r>
                          <a:r>
                            <a:rPr lang="en-US" sz="1300">
                              <a:effectLst/>
                            </a:rPr>
                            <a:t> = [0.95, 0.05]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50794036"/>
                      </a:ext>
                    </a:extLst>
                  </a:tr>
                  <a:tr h="261366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My neighbor </a:t>
                          </a:r>
                          <a:r>
                            <a:rPr lang="en-US" sz="1300" dirty="0" err="1">
                              <a:effectLst/>
                            </a:rPr>
                            <a:t>tororo</a:t>
                          </a: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4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4</a:t>
                          </a:r>
                          <a:r>
                            <a:rPr lang="en-US" sz="1300">
                              <a:effectLst/>
                            </a:rPr>
                            <a:t> = [0.01, 0.99]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67368628"/>
                      </a:ext>
                    </a:extLst>
                  </a:tr>
                  <a:tr h="261366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Doraemon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1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0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5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?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x</a:t>
                          </a:r>
                          <a:r>
                            <a:rPr lang="en-US" sz="1300" baseline="-25000">
                              <a:effectLst/>
                            </a:rPr>
                            <a:t>5</a:t>
                          </a:r>
                          <a:r>
                            <a:rPr lang="en-US" sz="1300">
                              <a:effectLst/>
                            </a:rPr>
                            <a:t> = [0.03, 0.98]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88468479"/>
                      </a:ext>
                    </a:extLst>
                  </a:tr>
                  <a:tr h="297180">
                    <a:tc>
                      <a:txBody>
                        <a:bodyPr/>
                        <a:lstStyle/>
                        <a:p>
                          <a:pPr marL="0" marR="0" indent="0" algn="just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>
                              <a:effectLst/>
                            </a:rPr>
                            <a:t>User model</a:t>
                          </a:r>
                          <a:endParaRPr lang="en-US" sz="13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26984" t="-528571" r="-1125397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15000" t="-528571" r="-786250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73563" t="-528571" r="-622989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08537" t="-528571" r="-560976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83529" t="-528571" r="-441176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56818" t="-528571" r="-326136" b="-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300" dirty="0">
                              <a:effectLst/>
                            </a:rPr>
                            <a:t> </a:t>
                          </a: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0113951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D2A2BB-7D9A-4EB3-B87A-5B10A1633187}"/>
                  </a:ext>
                </a:extLst>
              </p:cNvPr>
              <p:cNvSpPr/>
              <p:nvPr/>
            </p:nvSpPr>
            <p:spPr>
              <a:xfrm>
                <a:off x="1871925" y="2834272"/>
                <a:ext cx="2841740" cy="339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𝑝𝑟𝑒𝑑𝑖𝑐𝑡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mtClean="0">
                              <a:latin typeface="Cambria Math" panose="02040503050406030204" pitchFamily="18" charset="0"/>
                            </a:rPr>
                            <m:t>(1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D2A2BB-7D9A-4EB3-B87A-5B10A1633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925" y="2834272"/>
                <a:ext cx="2841740" cy="339773"/>
              </a:xfrm>
              <a:prstGeom prst="rect">
                <a:avLst/>
              </a:prstGeom>
              <a:blipFill>
                <a:blip r:embed="rId4"/>
                <a:stretch>
                  <a:fillRect t="-133929" r="-16524" b="-20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D57E9F-A7A9-4DAE-A68D-7170DF80DBD8}"/>
                  </a:ext>
                </a:extLst>
              </p:cNvPr>
              <p:cNvSpPr/>
              <p:nvPr/>
            </p:nvSpPr>
            <p:spPr>
              <a:xfrm>
                <a:off x="1165448" y="3225559"/>
                <a:ext cx="4305922" cy="641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5D57E9F-A7A9-4DAE-A68D-7170DF80DB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48" y="3225559"/>
                <a:ext cx="4305922" cy="641779"/>
              </a:xfrm>
              <a:prstGeom prst="rect">
                <a:avLst/>
              </a:prstGeom>
              <a:blipFill>
                <a:blip r:embed="rId5"/>
                <a:stretch>
                  <a:fillRect t="-111429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B88254-8AB7-4980-A694-9AC4D6273B53}"/>
                  </a:ext>
                </a:extLst>
              </p:cNvPr>
              <p:cNvSpPr/>
              <p:nvPr/>
            </p:nvSpPr>
            <p:spPr>
              <a:xfrm>
                <a:off x="637485" y="3918852"/>
                <a:ext cx="1234440" cy="6981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B88254-8AB7-4980-A694-9AC4D6273B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85" y="3918852"/>
                <a:ext cx="1234440" cy="6981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8754A7-3114-4E82-AD3D-26354ECDB7D3}"/>
                  </a:ext>
                </a:extLst>
              </p:cNvPr>
              <p:cNvSpPr/>
              <p:nvPr/>
            </p:nvSpPr>
            <p:spPr>
              <a:xfrm>
                <a:off x="2130056" y="4006312"/>
                <a:ext cx="4572000" cy="52322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vector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chứa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trị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1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tương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ứng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các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item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mà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user m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đã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 err="1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38754A7-3114-4E82-AD3D-26354ECDB7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056" y="4006312"/>
                <a:ext cx="4572000" cy="523220"/>
              </a:xfrm>
              <a:prstGeom prst="rect">
                <a:avLst/>
              </a:prstGeom>
              <a:blipFill>
                <a:blip r:embed="rId7"/>
                <a:stretch>
                  <a:fillRect l="-400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37685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1076335"/>
            <a:ext cx="7083431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Mean variance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5C333C-40FA-4869-86CB-78F308807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35" y="1821115"/>
            <a:ext cx="5654530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40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1076335"/>
            <a:ext cx="7083431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Filler Mean Target Difference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3A82C4-075F-4B97-93EB-33AED7BD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874" y="1702994"/>
            <a:ext cx="6142252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460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1076335"/>
            <a:ext cx="7083431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 Model Focus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AEAC1B-EA5F-488A-BB39-07CB5A0E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681" y="1981149"/>
            <a:ext cx="4366638" cy="11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741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8" name="Google Shape;3898;p20"/>
          <p:cNvSpPr txBox="1">
            <a:spLocks noGrp="1"/>
          </p:cNvSpPr>
          <p:nvPr>
            <p:ph type="title"/>
          </p:nvPr>
        </p:nvSpPr>
        <p:spPr>
          <a:xfrm>
            <a:off x="365881" y="1076335"/>
            <a:ext cx="7083431" cy="6647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dirty="0"/>
          </a:p>
        </p:txBody>
      </p:sp>
      <p:sp>
        <p:nvSpPr>
          <p:cNvPr id="3900" name="Google Shape;3900;p2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4AF29E-B326-4561-9179-B6A441F55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242" y="2030683"/>
            <a:ext cx="4244708" cy="10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16"/>
          <p:cNvSpPr txBox="1">
            <a:spLocks noGrp="1"/>
          </p:cNvSpPr>
          <p:nvPr>
            <p:ph type="ctrTitle"/>
          </p:nvPr>
        </p:nvSpPr>
        <p:spPr>
          <a:xfrm>
            <a:off x="685800" y="1715386"/>
            <a:ext cx="5268900" cy="23231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RECOMMENDATION SYSTEM</a:t>
            </a:r>
            <a:endParaRPr dirty="0"/>
          </a:p>
        </p:txBody>
      </p:sp>
      <p:sp>
        <p:nvSpPr>
          <p:cNvPr id="3859" name="Google Shape;3859;p16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Neighborhood-Based Collaborative Filtering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031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841;p14">
            <a:extLst>
              <a:ext uri="{FF2B5EF4-FFF2-40B4-BE49-F238E27FC236}">
                <a16:creationId xmlns:a16="http://schemas.microsoft.com/office/drawing/2014/main" id="{218B3973-A5AB-41BA-A40B-79E5B8781AB7}"/>
              </a:ext>
            </a:extLst>
          </p:cNvPr>
          <p:cNvSpPr txBox="1">
            <a:spLocks/>
          </p:cNvSpPr>
          <p:nvPr/>
        </p:nvSpPr>
        <p:spPr>
          <a:xfrm>
            <a:off x="1756610" y="9291"/>
            <a:ext cx="3123598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Dosis ExtraLight"/>
              <a:buNone/>
              <a:defRPr sz="48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r>
              <a:rPr lang="en-US" dirty="0"/>
              <a:t>Item Profile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D19AA9-3588-4862-8595-5A389E2F4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400913"/>
              </p:ext>
            </p:extLst>
          </p:nvPr>
        </p:nvGraphicFramePr>
        <p:xfrm>
          <a:off x="459639" y="916307"/>
          <a:ext cx="5717540" cy="2126742"/>
        </p:xfrm>
        <a:graphic>
          <a:graphicData uri="http://schemas.openxmlformats.org/drawingml/2006/table">
            <a:tbl>
              <a:tblPr firstRow="1" firstCol="1" bandRow="1">
                <a:tableStyleId>{A5A13CB7-FD7D-44A0-9251-404815F3AFED}</a:tableStyleId>
              </a:tblPr>
              <a:tblGrid>
                <a:gridCol w="714375">
                  <a:extLst>
                    <a:ext uri="{9D8B030D-6E8A-4147-A177-3AD203B41FA5}">
                      <a16:colId xmlns:a16="http://schemas.microsoft.com/office/drawing/2014/main" val="837341512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74291025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3016071309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72580721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3641531131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1757435778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471273116"/>
                    </a:ext>
                  </a:extLst>
                </a:gridCol>
                <a:gridCol w="715010">
                  <a:extLst>
                    <a:ext uri="{9D8B030D-6E8A-4147-A177-3AD203B41FA5}">
                      <a16:colId xmlns:a16="http://schemas.microsoft.com/office/drawing/2014/main" val="30122181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U6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3595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I0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59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04593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739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3652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I4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0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?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9718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Mean rating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3.25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2.75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1.33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3.33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630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360BEF-779E-47B3-911F-9A5D1BBD019A}"/>
                  </a:ext>
                </a:extLst>
              </p:cNvPr>
              <p:cNvSpPr/>
              <p:nvPr/>
            </p:nvSpPr>
            <p:spPr>
              <a:xfrm>
                <a:off x="1932548" y="3386793"/>
                <a:ext cx="2771721" cy="340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𝑠𝑖𝑚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360BEF-779E-47B3-911F-9A5D1BBD0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2548" y="3386793"/>
                <a:ext cx="2771721" cy="340478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0207A9-1387-4FE4-BA6F-D349CE58289C}"/>
                  </a:ext>
                </a:extLst>
              </p:cNvPr>
              <p:cNvSpPr/>
              <p:nvPr/>
            </p:nvSpPr>
            <p:spPr>
              <a:xfrm>
                <a:off x="1772856" y="3872540"/>
                <a:ext cx="3091103" cy="643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𝑐𝑜𝑠𝑖𝑛𝑒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70207A9-1387-4FE4-BA6F-D349CE582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856" y="3872540"/>
                <a:ext cx="3091103" cy="643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845440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3B55"/>
      </a:dk1>
      <a:lt1>
        <a:srgbClr val="FFFFFF"/>
      </a:lt1>
      <a:dk2>
        <a:srgbClr val="0B87A1"/>
      </a:dk2>
      <a:lt2>
        <a:srgbClr val="EEF1EE"/>
      </a:lt2>
      <a:accent1>
        <a:srgbClr val="D3EBD5"/>
      </a:accent1>
      <a:accent2>
        <a:srgbClr val="80BFB7"/>
      </a:accent2>
      <a:accent3>
        <a:srgbClr val="0B87A1"/>
      </a:accent3>
      <a:accent4>
        <a:srgbClr val="01597F"/>
      </a:accent4>
      <a:accent5>
        <a:srgbClr val="003B55"/>
      </a:accent5>
      <a:accent6>
        <a:srgbClr val="001120"/>
      </a:accent6>
      <a:hlink>
        <a:srgbClr val="01597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19575</TotalTime>
  <Words>3236</Words>
  <Application>Microsoft Office PowerPoint</Application>
  <PresentationFormat>On-screen Show (16:9)</PresentationFormat>
  <Paragraphs>627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Times New Roman</vt:lpstr>
      <vt:lpstr>Wingdings</vt:lpstr>
      <vt:lpstr>Titillium Web Light</vt:lpstr>
      <vt:lpstr>Arial</vt:lpstr>
      <vt:lpstr>Cambria Math</vt:lpstr>
      <vt:lpstr>Dosis ExtraLight</vt:lpstr>
      <vt:lpstr>Symbol</vt:lpstr>
      <vt:lpstr>Mowbray template</vt:lpstr>
      <vt:lpstr>Attack &amp; Defend on Recommendation System</vt:lpstr>
      <vt:lpstr>XIN CHÀO!</vt:lpstr>
      <vt:lpstr>THÔNG TIN VỀ ĐỀ TÀI</vt:lpstr>
      <vt:lpstr>1. REVIEW RECOMMENDATION SYSTEM</vt:lpstr>
      <vt:lpstr>PowerPoint Presentation</vt:lpstr>
      <vt:lpstr>PowerPoint Presentation</vt:lpstr>
      <vt:lpstr>PowerPoint Presentation</vt:lpstr>
      <vt:lpstr>1. REVIEW RECOMMENDATION SYSTEM</vt:lpstr>
      <vt:lpstr>PowerPoint Presentation</vt:lpstr>
      <vt:lpstr>PowerPoint Presentation</vt:lpstr>
      <vt:lpstr>PowerPoint Presentation</vt:lpstr>
      <vt:lpstr>PowerPoint Presentation</vt:lpstr>
      <vt:lpstr>2. ATTACK RECOMMENDATION SYSTEM</vt:lpstr>
      <vt:lpstr>PowerPoint Presentation</vt:lpstr>
      <vt:lpstr>PowerPoint Presentation</vt:lpstr>
      <vt:lpstr>PowerPoint Presentation</vt:lpstr>
      <vt:lpstr>PowerPoint Presentation</vt:lpstr>
      <vt:lpstr>2. ATTACK RECOMMENDATION SYSTEM</vt:lpstr>
      <vt:lpstr>2 loại hình tấn cống cơ bản</vt:lpstr>
      <vt:lpstr>Push attack</vt:lpstr>
      <vt:lpstr>Nuke attack</vt:lpstr>
      <vt:lpstr>2. ATTACK RECOMMENDATION SYSTEM</vt:lpstr>
      <vt:lpstr>Cấu trúc chung của 1 recommendation system (S)</vt:lpstr>
      <vt:lpstr>Cấu trúc của 1 profile giả</vt:lpstr>
      <vt:lpstr>Cấu trúc của 1 profile giả</vt:lpstr>
      <vt:lpstr>How? -&gt; Easy man!!!</vt:lpstr>
      <vt:lpstr>How? -&gt; Easy man!!!</vt:lpstr>
      <vt:lpstr>2. ATTACK RECOMMENDATION SYSTEM</vt:lpstr>
      <vt:lpstr>Định nghĩa 1</vt:lpstr>
      <vt:lpstr>Định nghĩa 1 (M=⟨χ,δ,σ,γ⟩)</vt:lpstr>
      <vt:lpstr>Định nghĩa 2</vt:lpstr>
      <vt:lpstr>Định nghĩa 2  (ap(M)=P_S∪P_F∪P_T∪P_∅)</vt:lpstr>
      <vt:lpstr>Định nghĩa 3</vt:lpstr>
      <vt:lpstr>2. ATTACK RECOMMENDATION SYSTEM</vt:lpstr>
      <vt:lpstr>Định nghĩa 4 (Random Attack)</vt:lpstr>
      <vt:lpstr>Định nghĩa 4 (Random Attack)</vt:lpstr>
      <vt:lpstr>Định nghĩa 5 (Average Attack)</vt:lpstr>
      <vt:lpstr>Định nghĩa 5 (Average Attack)</vt:lpstr>
      <vt:lpstr>Điểm chung của  Random Attack và Average Attack</vt:lpstr>
      <vt:lpstr>Zipf’s law distribution  (Long-tail distribution)</vt:lpstr>
      <vt:lpstr>Định nghĩa 6 (Bandwagon Attack)</vt:lpstr>
      <vt:lpstr>Định nghĩa 6 (Bandwagon Attack)</vt:lpstr>
      <vt:lpstr>Định nghĩa 6 (Bandwagon Attack)</vt:lpstr>
      <vt:lpstr>“Ế”</vt:lpstr>
      <vt:lpstr>“Kích cầu”</vt:lpstr>
      <vt:lpstr>“Kích cầu”</vt:lpstr>
      <vt:lpstr>“Kích cầu”</vt:lpstr>
      <vt:lpstr>Định nghĩa 7 (Segment Attack)</vt:lpstr>
      <vt:lpstr>Định nghĩa 7 (Segment Attack)</vt:lpstr>
      <vt:lpstr>Định nghĩa 7 (Segment Attack)</vt:lpstr>
      <vt:lpstr>Định nghĩa 7 (Segment Attack)</vt:lpstr>
      <vt:lpstr>Định nghĩa 8 (Love/Hate Attack)</vt:lpstr>
      <vt:lpstr>Định nghĩa 8 (Love/Hate Attack)</vt:lpstr>
      <vt:lpstr>Định nghĩa 8 (Love/Hate Attack)</vt:lpstr>
      <vt:lpstr>Định nghĩa 8 (Love/Hate Attack)</vt:lpstr>
      <vt:lpstr>Định nghĩa 9 (Reverse Bandwagon Attack)</vt:lpstr>
      <vt:lpstr>Định nghĩa 9 (Reverse Bandwagon Attack)</vt:lpstr>
      <vt:lpstr>COMPARISONS</vt:lpstr>
      <vt:lpstr>COMPARISONS (PUSH ATTACK)</vt:lpstr>
      <vt:lpstr>COMPARISONS</vt:lpstr>
      <vt:lpstr>COMPARISONS</vt:lpstr>
      <vt:lpstr>COMPARISONS</vt:lpstr>
      <vt:lpstr>COMPARISONS (NUKE ATTACK)</vt:lpstr>
      <vt:lpstr>Tổng kết mục 2</vt:lpstr>
      <vt:lpstr>3. DEFEND RECOMMENDATION SYSTEM </vt:lpstr>
      <vt:lpstr>CAPTCHA</vt:lpstr>
      <vt:lpstr>Rating Deviation from Mean Agreement</vt:lpstr>
      <vt:lpstr>Weighted Deviation from  Mean Agreement</vt:lpstr>
      <vt:lpstr>Length Variance</vt:lpstr>
      <vt:lpstr>Mean variance</vt:lpstr>
      <vt:lpstr>Filler Mean Target Difference</vt:lpstr>
      <vt:lpstr>Target Model Focus</vt:lpstr>
      <vt:lpstr>Đánh giá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Attack &amp; Defend on Recommendation System</dc:title>
  <cp:lastModifiedBy>Admin</cp:lastModifiedBy>
  <cp:revision>106</cp:revision>
  <dcterms:modified xsi:type="dcterms:W3CDTF">2019-12-09T15:11:10Z</dcterms:modified>
</cp:coreProperties>
</file>